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59" r:id="rId3"/>
    <p:sldId id="414" r:id="rId4"/>
    <p:sldId id="401" r:id="rId5"/>
    <p:sldId id="381" r:id="rId6"/>
    <p:sldId id="403" r:id="rId7"/>
    <p:sldId id="423" r:id="rId8"/>
    <p:sldId id="411" r:id="rId9"/>
    <p:sldId id="404" r:id="rId10"/>
    <p:sldId id="405" r:id="rId11"/>
    <p:sldId id="406" r:id="rId12"/>
    <p:sldId id="407" r:id="rId13"/>
    <p:sldId id="408" r:id="rId14"/>
    <p:sldId id="410" r:id="rId15"/>
    <p:sldId id="331" r:id="rId16"/>
    <p:sldId id="333" r:id="rId17"/>
    <p:sldId id="334" r:id="rId18"/>
    <p:sldId id="396" r:id="rId19"/>
    <p:sldId id="335" r:id="rId20"/>
    <p:sldId id="338" r:id="rId21"/>
    <p:sldId id="399" r:id="rId22"/>
    <p:sldId id="400" r:id="rId23"/>
    <p:sldId id="416" r:id="rId24"/>
    <p:sldId id="422" r:id="rId25"/>
    <p:sldId id="397" r:id="rId26"/>
    <p:sldId id="342" r:id="rId27"/>
    <p:sldId id="378" r:id="rId28"/>
    <p:sldId id="413" r:id="rId29"/>
    <p:sldId id="376" r:id="rId30"/>
    <p:sldId id="367" r:id="rId31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.kudryashova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192"/>
    <a:srgbClr val="003399"/>
    <a:srgbClr val="01356F"/>
    <a:srgbClr val="0150A7"/>
    <a:srgbClr val="013B91"/>
    <a:srgbClr val="E9FBFD"/>
    <a:srgbClr val="E0F9F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7314" autoAdjust="0"/>
  </p:normalViewPr>
  <p:slideViewPr>
    <p:cSldViewPr>
      <p:cViewPr varScale="1">
        <p:scale>
          <a:sx n="47" d="100"/>
          <a:sy n="47" d="100"/>
        </p:scale>
        <p:origin x="-6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96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1A07F0A-7A50-4721-A9FF-2A056FB21AD2}" type="datetimeFigureOut">
              <a:rPr lang="ru-RU"/>
              <a:pPr>
                <a:defRPr/>
              </a:pPr>
              <a:t>27.09.2012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5B46A36-3A50-482B-9416-1809F6AE5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448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C2B46-7B08-49F8-A7B0-BDDF1FDB6EA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C2B46-7B08-49F8-A7B0-BDDF1FDB6EA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Начало экспедиции из Архангельска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713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86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421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C2B46-7B08-49F8-A7B0-BDDF1FDB6EA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46A36-3A50-482B-9416-1809F6AE580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50445" y="9378825"/>
            <a:ext cx="2945659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F50E882-6046-48B8-B14E-573CA62E612E}" type="slidenum">
              <a:rPr lang="ru-RU" sz="1200">
                <a:latin typeface="Calibri" pitchFamily="34" charset="0"/>
              </a:rPr>
              <a:pPr algn="r" eaLnBrk="1" hangingPunct="1"/>
              <a:t>10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E45F78-8DAA-4849-9B84-1E41C3DBFE8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3F5B2-5F51-42B5-A274-FF57D604974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21094-5EBA-40A4-B014-93F2F4A42D9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E56C9-A556-44AD-851B-5559D786C9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:\мои документы\2011\2011_01_21 шаблоны презентации сафу\фон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2636838"/>
            <a:ext cx="7772400" cy="1470025"/>
          </a:xfrm>
        </p:spPr>
        <p:txBody>
          <a:bodyPr/>
          <a:lstStyle>
            <a:lvl1pPr>
              <a:defRPr sz="4400">
                <a:solidFill>
                  <a:srgbClr val="00319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2211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i="0">
                <a:solidFill>
                  <a:srgbClr val="0150A7"/>
                </a:solidFill>
                <a:effectLst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A3074-8AB5-4972-A1E4-419E680F1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7400" cy="5651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651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9C1D-D45D-42F1-8F3D-60210E796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356F"/>
                </a:solidFill>
                <a:latin typeface="Calibri" pitchFamily="34" charset="0"/>
              </a:defRPr>
            </a:lvl1pPr>
            <a:lvl2pPr>
              <a:defRPr>
                <a:solidFill>
                  <a:srgbClr val="01356F"/>
                </a:solidFill>
                <a:latin typeface="Calibri" pitchFamily="34" charset="0"/>
              </a:defRPr>
            </a:lvl2pPr>
            <a:lvl3pPr>
              <a:defRPr>
                <a:solidFill>
                  <a:srgbClr val="01356F"/>
                </a:solidFill>
                <a:latin typeface="Calibri" pitchFamily="34" charset="0"/>
              </a:defRPr>
            </a:lvl3pPr>
            <a:lvl4pPr>
              <a:defRPr>
                <a:solidFill>
                  <a:srgbClr val="01356F"/>
                </a:solidFill>
                <a:latin typeface="Calibri" pitchFamily="34" charset="0"/>
              </a:defRPr>
            </a:lvl4pPr>
            <a:lvl5pPr>
              <a:defRPr>
                <a:solidFill>
                  <a:srgbClr val="01356F"/>
                </a:solidFill>
                <a:latin typeface="Calibr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88913"/>
            <a:ext cx="7150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0DA0-8A72-42E1-AD67-7390024799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4406900"/>
            <a:ext cx="68030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79" y="2906713"/>
            <a:ext cx="680303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47813" y="1341438"/>
            <a:ext cx="3498850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99063" y="1341438"/>
            <a:ext cx="3498850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AF91D-DF7F-4506-A0B9-CB98EF1695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FE9BA-8381-43DF-9DFD-AC23B3367B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3C58-8600-48FA-B2A6-CE85C23FA5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9C123-0720-4848-8840-6374ACC78C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13926-89AE-4FB7-B93F-62E566847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CEE6D-ADF9-4B15-B685-A49634293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D:\мои документы\2011\2011_01_21 шаблоны презентации сафу\фон6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331913" y="0"/>
            <a:ext cx="7704583" cy="6858000"/>
          </a:xfrm>
          <a:prstGeom prst="rect">
            <a:avLst/>
          </a:prstGeom>
          <a:gradFill rotWithShape="1">
            <a:gsLst>
              <a:gs pos="0">
                <a:srgbClr val="E0F9FC">
                  <a:gamma/>
                  <a:tint val="94118"/>
                  <a:invGamma/>
                  <a:alpha val="0"/>
                </a:srgbClr>
              </a:gs>
              <a:gs pos="8000">
                <a:srgbClr val="E9FBFD"/>
              </a:gs>
              <a:gs pos="80000">
                <a:srgbClr val="E0F9FC"/>
              </a:gs>
              <a:gs pos="97000">
                <a:srgbClr val="E0F9FC">
                  <a:gamma/>
                  <a:tint val="94118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476250"/>
            <a:ext cx="71501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557338"/>
            <a:ext cx="71501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1331913" y="6337300"/>
            <a:ext cx="1584325" cy="476250"/>
          </a:xfrm>
          <a:prstGeom prst="rect">
            <a:avLst/>
          </a:prstGeom>
        </p:spPr>
        <p:txBody>
          <a:bodyPr/>
          <a:lstStyle>
            <a:lvl1pPr>
              <a:defRPr sz="1400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19475" y="6337300"/>
            <a:ext cx="3816350" cy="476250"/>
          </a:xfrm>
          <a:prstGeom prst="rect">
            <a:avLst/>
          </a:prstGeom>
        </p:spPr>
        <p:txBody>
          <a:bodyPr/>
          <a:lstStyle>
            <a:lvl1pPr algn="ctr">
              <a:defRPr sz="1400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59788" y="6337300"/>
            <a:ext cx="504825" cy="4762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9AE22E2-170E-4D65-97E4-B165AA92E0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5" r:id="rId3"/>
    <p:sldLayoutId id="2147483680" r:id="rId4"/>
    <p:sldLayoutId id="2147483681" r:id="rId5"/>
    <p:sldLayoutId id="2147483682" r:id="rId6"/>
    <p:sldLayoutId id="2147483683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Georgia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Georgia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Georgia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Georgia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1356F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1356F"/>
          </a:solidFill>
          <a:latin typeface="Calibri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1356F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1356F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1356F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hyperlink" Target="http://ru.wikipedia.org/wiki/%D0%A4%D0%B0%D0%B9%D0%BB:Arctic_map_Russian_1940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www.narfu.ru/upload/iblock/ee8/SDC19234_normal.jpg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fu.ru/upload/iblock/35a/IMG_2430_normal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hyperlink" Target="http://www.narfu.ru/univercity/photos/875/1612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rfu.ru/upload/iblock/ced/IMG_6281_normal.jpg" TargetMode="External"/><Relationship Id="rId3" Type="http://schemas.openxmlformats.org/officeDocument/2006/relationships/hyperlink" Target="http://www.narfu.ru/upload/iblock/d69/IMG_7712_normal.jpg" TargetMode="Externa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rfu.ru/upload/iblock/855/IMG_2820_normal.jpg" TargetMode="External"/><Relationship Id="rId11" Type="http://schemas.openxmlformats.org/officeDocument/2006/relationships/image" Target="../media/image55.jpeg"/><Relationship Id="rId5" Type="http://schemas.openxmlformats.org/officeDocument/2006/relationships/image" Target="../media/image52.jpeg"/><Relationship Id="rId10" Type="http://schemas.openxmlformats.org/officeDocument/2006/relationships/hyperlink" Target="http://www.narfu.ru/upload/iblock/4e1/IMG_1708_normal.jpg" TargetMode="External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narfu.ru/upload/iblock/66e/lvofbx_norm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4%D0%B0%D0%B9%D0%BB:Dmitry_Medvedev_5_June_2009-7.jpg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hyperlink" Target="http://www.narfu.ru/upload/iblock/0da/stmiudialkgvpkkjrptw_norma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www.narfu.ru/upload/iblock/a2e/anxnflwiphqvilpm%20gv%20eagjkskegl.jpg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11" Type="http://schemas.openxmlformats.org/officeDocument/2006/relationships/image" Target="../media/image91.jpeg"/><Relationship Id="rId5" Type="http://schemas.openxmlformats.org/officeDocument/2006/relationships/image" Target="../media/image85.gif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rfu.ru/upload/iblock/f02/IMG_0844_normal.jpg" TargetMode="External"/><Relationship Id="rId5" Type="http://schemas.openxmlformats.org/officeDocument/2006/relationships/image" Target="../media/image101.jpeg"/><Relationship Id="rId4" Type="http://schemas.openxmlformats.org/officeDocument/2006/relationships/hyperlink" Target="http://www.dvinaland.ru/upload/iblock/a4e/22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rfu.ru/upload/iblock/ee8/SDC19234_normal.jpg" TargetMode="External"/><Relationship Id="rId3" Type="http://schemas.openxmlformats.org/officeDocument/2006/relationships/hyperlink" Target="http://ru.wikipedia.org/wiki/%D0%A4%D0%B0%D0%B9%D0%BB:Arctic_map_Russian_1940.jpg" TargetMode="External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rfu.ru/univercity/news/19651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hyperlink" Target="http://www.narfu.ru/upload/iblock/d1e/IMG_6150_normal.jpg" TargetMode="External"/><Relationship Id="rId18" Type="http://schemas.openxmlformats.org/officeDocument/2006/relationships/image" Target="../media/image111.jpeg"/><Relationship Id="rId3" Type="http://schemas.openxmlformats.org/officeDocument/2006/relationships/hyperlink" Target="http://www.narfu.ru/upload/iblock/a67/ehaasumucw%20tovboeds_normal.jpg" TargetMode="External"/><Relationship Id="rId21" Type="http://schemas.openxmlformats.org/officeDocument/2006/relationships/hyperlink" Target="http://www.narfu.ru/upload/iblock/6bc/onyqkzckguduue%20kfdhlxrorkjctjbasvln%20hdeijilzbmpbua3_normal.jpg" TargetMode="External"/><Relationship Id="rId7" Type="http://schemas.openxmlformats.org/officeDocument/2006/relationships/hyperlink" Target="http://www.narfu.ru/upload/iblock/327/yczzorjryfizoonwanix_normal.jpg" TargetMode="External"/><Relationship Id="rId12" Type="http://schemas.openxmlformats.org/officeDocument/2006/relationships/image" Target="../media/image108.jpeg"/><Relationship Id="rId17" Type="http://schemas.openxmlformats.org/officeDocument/2006/relationships/hyperlink" Target="http://www.narfu.ru/upload/iblock/103/IMG_1200_normal.jpg" TargetMode="Externa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0.jpe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11" Type="http://schemas.openxmlformats.org/officeDocument/2006/relationships/hyperlink" Target="http://www.narfu.ru/upload/iblock/564/rvqzdsgyqjad%20ai%20febcaejixuov_normal.jpg" TargetMode="External"/><Relationship Id="rId5" Type="http://schemas.openxmlformats.org/officeDocument/2006/relationships/hyperlink" Target="http://www.narfu.ru/upload/iblock/df7/dxcqetxeyc.jpeg" TargetMode="External"/><Relationship Id="rId15" Type="http://schemas.openxmlformats.org/officeDocument/2006/relationships/hyperlink" Target="http://www.narfu.ru/univercity/news/20829/" TargetMode="External"/><Relationship Id="rId10" Type="http://schemas.openxmlformats.org/officeDocument/2006/relationships/image" Target="../media/image107.jpeg"/><Relationship Id="rId19" Type="http://schemas.openxmlformats.org/officeDocument/2006/relationships/hyperlink" Target="http://www.narfu.ru/upload/iblock/ce8/Antique_Map_Tirion_North_Pole_normal.jpg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://www.narfu.ru/upload/iblock/b8e/IMG_9008_normal.jpg" TargetMode="External"/><Relationship Id="rId14" Type="http://schemas.openxmlformats.org/officeDocument/2006/relationships/image" Target="../media/image109.jpeg"/><Relationship Id="rId22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narfu.ru/upload/iblock/35a/IMG_2430_normal.jpg" TargetMode="External"/><Relationship Id="rId7" Type="http://schemas.openxmlformats.org/officeDocument/2006/relationships/hyperlink" Target="http://www.narfu.ru/upload/iblock/images/9267/N18739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openxmlformats.org/officeDocument/2006/relationships/hyperlink" Target="http://www.narfu.ru/upload/iblock/images/9267/N18735.jpg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://www.narfu.ru/upload/iblock/images/9267/N18736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85" y="476672"/>
            <a:ext cx="7344779" cy="244827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013B9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Северный (Арктический) федеральный университет</a:t>
            </a:r>
            <a:br>
              <a:rPr lang="ru-RU" sz="3600" dirty="0" smtClean="0">
                <a:solidFill>
                  <a:srgbClr val="013B9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600" dirty="0" smtClean="0">
                <a:solidFill>
                  <a:srgbClr val="013B9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имени </a:t>
            </a:r>
            <a:r>
              <a:rPr lang="ru-RU" sz="3600" dirty="0" err="1" smtClean="0">
                <a:solidFill>
                  <a:srgbClr val="013B9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М.В.Ломоносова</a:t>
            </a:r>
            <a:endParaRPr lang="ru-RU" sz="2800" b="0" dirty="0" smtClean="0">
              <a:solidFill>
                <a:srgbClr val="013B9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9" name="Picture 3" descr="C:\Users\User\Documents\ПРЕЗЕНТАЦИЯ_12 ДЕКАБРЯ\Морфест\IMG_9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3000057"/>
            <a:ext cx="5832648" cy="3885327"/>
          </a:xfrm>
          <a:prstGeom prst="rect">
            <a:avLst/>
          </a:prstGeom>
          <a:noFill/>
          <a:effectLst>
            <a:glow rad="190500">
              <a:schemeClr val="accent1">
                <a:alpha val="40000"/>
              </a:schemeClr>
            </a:glow>
            <a:softEdge rad="139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331641" y="44625"/>
            <a:ext cx="7812360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000099"/>
                </a:solidFill>
                <a:latin typeface="Trebuchet MS" pitchFamily="34" charset="0"/>
              </a:rPr>
              <a:t>Возможности для САФУ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 bwMode="auto">
          <a:xfrm>
            <a:off x="1403648" y="1124744"/>
            <a:ext cx="7489527" cy="49680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eaLnBrk="1" hangingPunct="1">
              <a:spcBef>
                <a:spcPts val="1200"/>
              </a:spcBef>
              <a:buFont typeface="Calibri" pitchFamily="34" charset="0"/>
              <a:buAutoNum type="arabicPeriod"/>
            </a:pPr>
            <a:r>
              <a:rPr lang="ru-RU" sz="2200" b="1" dirty="0" smtClean="0"/>
              <a:t>Близость к Арктике</a:t>
            </a:r>
            <a:r>
              <a:rPr lang="ru-RU" sz="2200" dirty="0" smtClean="0"/>
              <a:t>: возможность участвовать в корпоративных и государственных проектах освоения Арктики</a:t>
            </a:r>
          </a:p>
          <a:p>
            <a:pPr marL="514350" indent="-514350" eaLnBrk="1" hangingPunct="1">
              <a:spcBef>
                <a:spcPts val="1200"/>
              </a:spcBef>
              <a:buFont typeface="Calibri" pitchFamily="34" charset="0"/>
              <a:buAutoNum type="arabicPeriod"/>
            </a:pPr>
            <a:r>
              <a:rPr lang="ru-RU" sz="2200" b="1" dirty="0" smtClean="0"/>
              <a:t>Международная кооперация </a:t>
            </a:r>
            <a:r>
              <a:rPr lang="ru-RU" sz="2200" dirty="0" smtClean="0"/>
              <a:t>в арктическом образовательном и исследовательском пространстве (связи с партнерами в БЕАР и Арктическом регионе)</a:t>
            </a:r>
          </a:p>
          <a:p>
            <a:pPr marL="514350" indent="-514350" eaLnBrk="1" hangingPunct="1">
              <a:spcBef>
                <a:spcPts val="1200"/>
              </a:spcBef>
              <a:buFont typeface="Calibri" pitchFamily="34" charset="0"/>
              <a:buAutoNum type="arabicPeriod"/>
            </a:pPr>
            <a:r>
              <a:rPr lang="ru-RU" sz="2200" dirty="0" smtClean="0"/>
              <a:t>Выстраивание взаимодействия </a:t>
            </a:r>
            <a:r>
              <a:rPr lang="ru-RU" sz="2200" b="1" dirty="0" smtClean="0"/>
              <a:t>с региональной властью </a:t>
            </a:r>
            <a:r>
              <a:rPr lang="ru-RU" sz="2200" dirty="0" smtClean="0"/>
              <a:t>и инициирование совместных проектов территориального развития (город, область, регион)</a:t>
            </a:r>
          </a:p>
        </p:txBody>
      </p:sp>
      <p:pic>
        <p:nvPicPr>
          <p:cNvPr id="4" name="Picture 2" descr="Сотрудниче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149"/>
            <a:ext cx="2555776" cy="1703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189028"/>
            <a:ext cx="2366601" cy="16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5" descr="Практика студентов Института строительства и архитектуры в Финляндии">
            <a:hlinkClick r:id="rId5" tooltip="'&lt;a href=&quot;/upload/iblock/ee8/SDC19234.JPG&quot;&gt;Ссылка для скачивания (2432x3648)&lt;/a&gt;'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280" y="5216158"/>
            <a:ext cx="1449824" cy="165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http://upload.wikimedia.org/wikipedia/commons/thumb/7/76/Arctic_map_Russian_1940.jpg/220px-Arctic_map_Russian_194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3800" y="5135429"/>
            <a:ext cx="1800200" cy="168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71703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699" y="260648"/>
            <a:ext cx="7812360" cy="1417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</a:rPr>
              <a:t>Мега-проекты развития Арктики</a:t>
            </a:r>
            <a:br>
              <a:rPr lang="ru-RU" sz="2400" b="1" dirty="0" smtClean="0">
                <a:solidFill>
                  <a:srgbClr val="000099"/>
                </a:solidFill>
              </a:rPr>
            </a:br>
            <a:r>
              <a:rPr lang="ru-RU" sz="2400" dirty="0" smtClean="0">
                <a:solidFill>
                  <a:srgbClr val="000099"/>
                </a:solidFill>
              </a:rPr>
              <a:t>(создание системы комплексной безопасности – исполнители: МЧС, Минобороны, Минприроды России)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646238" y="2459038"/>
            <a:ext cx="227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>
                <a:latin typeface="Georgia" pitchFamily="18" charset="0"/>
              </a:rPr>
              <a:t>Арктический</a:t>
            </a:r>
          </a:p>
          <a:p>
            <a:pPr algn="l" eaLnBrk="1" hangingPunct="1"/>
            <a:r>
              <a:rPr lang="ru-RU" sz="2000" b="1">
                <a:latin typeface="Georgia" pitchFamily="18" charset="0"/>
              </a:rPr>
              <a:t>шельф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646238" y="4691063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>
                <a:latin typeface="Georgia" pitchFamily="18" charset="0"/>
              </a:rPr>
              <a:t>СевМорПуть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646238" y="3613150"/>
            <a:ext cx="227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>
                <a:latin typeface="Georgia" pitchFamily="18" charset="0"/>
              </a:rPr>
              <a:t>Судостроение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1646238" y="557212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>
                <a:latin typeface="Georgia" pitchFamily="18" charset="0"/>
              </a:rPr>
              <a:t>Космический мониторинг</a:t>
            </a:r>
          </a:p>
        </p:txBody>
      </p:sp>
      <p:pic>
        <p:nvPicPr>
          <p:cNvPr id="19463" name="Picture 3" descr="C:\Users\dkonanchuk\Desktop\САФУ 6\Логотипы и эмблемы\Строительство судов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490913"/>
            <a:ext cx="1260475" cy="827087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4" descr="C:\Users\dkonanchuk\Desktop\САФУ 6\Логотипы и эмблемы\Севморпуть\севморпу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603750"/>
            <a:ext cx="1247775" cy="696913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6" descr="C:\Users\dkonanchuk\Desktop\САФУ 6\Логотипы и эмблемы\Арктика + спутники\EROS_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18150"/>
            <a:ext cx="1295400" cy="846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8" descr="C:\Users\dkonanchuk\Desktop\САФУ 6\Логотипы и эмблемы\Нефть\big-thumb-877_d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495550"/>
            <a:ext cx="1223962" cy="735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1331640" y="1800225"/>
            <a:ext cx="237676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Georgia" pitchFamily="18" charset="0"/>
              </a:rPr>
              <a:t>Программы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4067175" y="1817688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>
                <a:latin typeface="Georgia" pitchFamily="18" charset="0"/>
              </a:rPr>
              <a:t>Проекты (</a:t>
            </a:r>
            <a:r>
              <a:rPr lang="en-US" sz="2000" b="1">
                <a:latin typeface="Georgia" pitchFamily="18" charset="0"/>
              </a:rPr>
              <a:t>$)</a:t>
            </a:r>
            <a:endParaRPr lang="ru-RU" sz="2000" b="1">
              <a:latin typeface="Georgia" pitchFamily="18" charset="0"/>
            </a:endParaRP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129463" y="1817688"/>
            <a:ext cx="1763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>
                <a:latin typeface="Georgia" pitchFamily="18" charset="0"/>
              </a:rPr>
              <a:t>Участники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924300" y="1790700"/>
            <a:ext cx="0" cy="4535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75463" y="1790700"/>
            <a:ext cx="0" cy="4535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9388" y="2393950"/>
            <a:ext cx="87836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388" y="3375025"/>
            <a:ext cx="87836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9388" y="4410075"/>
            <a:ext cx="87836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9388" y="5462588"/>
            <a:ext cx="87836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6" name="TextBox 25"/>
          <p:cNvSpPr txBox="1">
            <a:spLocks noChangeArrowheads="1"/>
          </p:cNvSpPr>
          <p:nvPr/>
        </p:nvSpPr>
        <p:spPr bwMode="auto">
          <a:xfrm>
            <a:off x="4040188" y="3446463"/>
            <a:ext cx="2736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>
                <a:latin typeface="Georgia" pitchFamily="18" charset="0"/>
              </a:rPr>
              <a:t>Программа развития судостроения</a:t>
            </a:r>
          </a:p>
          <a:p>
            <a:pPr eaLnBrk="1" hangingPunct="1"/>
            <a:r>
              <a:rPr lang="ru-RU" sz="1600">
                <a:latin typeface="Georgia" pitchFamily="18" charset="0"/>
              </a:rPr>
              <a:t>(1,5 трлн.руб. до 2020 г.)</a:t>
            </a:r>
          </a:p>
        </p:txBody>
      </p:sp>
      <p:sp>
        <p:nvSpPr>
          <p:cNvPr id="19477" name="TextBox 26"/>
          <p:cNvSpPr txBox="1">
            <a:spLocks noChangeArrowheads="1"/>
          </p:cNvSpPr>
          <p:nvPr/>
        </p:nvSpPr>
        <p:spPr bwMode="auto">
          <a:xfrm>
            <a:off x="3865563" y="2454275"/>
            <a:ext cx="3024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>
                <a:latin typeface="Georgia" pitchFamily="18" charset="0"/>
              </a:rPr>
              <a:t>Штокман (до </a:t>
            </a:r>
            <a:r>
              <a:rPr lang="en-US" sz="1600">
                <a:latin typeface="Georgia" pitchFamily="18" charset="0"/>
              </a:rPr>
              <a:t>$</a:t>
            </a:r>
            <a:r>
              <a:rPr lang="ru-RU" sz="1600">
                <a:latin typeface="Georgia" pitchFamily="18" charset="0"/>
              </a:rPr>
              <a:t>18 млрд.)</a:t>
            </a:r>
          </a:p>
          <a:p>
            <a:pPr eaLnBrk="1" hangingPunct="1"/>
            <a:r>
              <a:rPr lang="ru-RU" sz="1600">
                <a:latin typeface="Georgia" pitchFamily="18" charset="0"/>
              </a:rPr>
              <a:t>Карское море (</a:t>
            </a:r>
            <a:r>
              <a:rPr lang="en-US" sz="1600">
                <a:latin typeface="Georgia" pitchFamily="18" charset="0"/>
              </a:rPr>
              <a:t>$</a:t>
            </a:r>
            <a:r>
              <a:rPr lang="ru-RU" sz="1600">
                <a:latin typeface="Georgia" pitchFamily="18" charset="0"/>
              </a:rPr>
              <a:t>3 млрд.)</a:t>
            </a:r>
          </a:p>
          <a:p>
            <a:pPr eaLnBrk="1" hangingPunct="1"/>
            <a:r>
              <a:rPr lang="ru-RU" sz="1600">
                <a:latin typeface="Georgia" pitchFamily="18" charset="0"/>
              </a:rPr>
              <a:t>Баренцево и Охотское море</a:t>
            </a:r>
          </a:p>
        </p:txBody>
      </p:sp>
      <p:sp>
        <p:nvSpPr>
          <p:cNvPr id="19478" name="TextBox 27"/>
          <p:cNvSpPr txBox="1">
            <a:spLocks noChangeArrowheads="1"/>
          </p:cNvSpPr>
          <p:nvPr/>
        </p:nvSpPr>
        <p:spPr bwMode="auto">
          <a:xfrm>
            <a:off x="4040188" y="4648200"/>
            <a:ext cx="273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>
                <a:latin typeface="Georgia" pitchFamily="18" charset="0"/>
              </a:rPr>
              <a:t>Строительство портовой инфраструктуры (2020 г.)</a:t>
            </a:r>
          </a:p>
        </p:txBody>
      </p:sp>
      <p:sp>
        <p:nvSpPr>
          <p:cNvPr id="19479" name="TextBox 28"/>
          <p:cNvSpPr txBox="1">
            <a:spLocks noChangeArrowheads="1"/>
          </p:cNvSpPr>
          <p:nvPr/>
        </p:nvSpPr>
        <p:spPr bwMode="auto">
          <a:xfrm>
            <a:off x="4067175" y="5670550"/>
            <a:ext cx="273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>
                <a:latin typeface="Georgia" pitchFamily="18" charset="0"/>
              </a:rPr>
              <a:t>Космическая система «Арктика» (</a:t>
            </a:r>
            <a:r>
              <a:rPr lang="en-US" sz="1600">
                <a:latin typeface="Georgia" pitchFamily="18" charset="0"/>
              </a:rPr>
              <a:t>$</a:t>
            </a:r>
            <a:r>
              <a:rPr lang="ru-RU" sz="1600">
                <a:latin typeface="Georgia" pitchFamily="18" charset="0"/>
              </a:rPr>
              <a:t>2,5 млрд.)</a:t>
            </a:r>
          </a:p>
        </p:txBody>
      </p:sp>
      <p:pic>
        <p:nvPicPr>
          <p:cNvPr id="19480" name="Picture 9" descr="C:\Users\dkonanchuk\Desktop\САФУ 6\Логотипы и эмблемы\Exxon Mobil\exxonMobilHeaderLogo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524125"/>
            <a:ext cx="13192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10" descr="C:\Users\dkonanchuk\Desktop\САФУ 6\Логотипы и эмблемы\Роснефть\h_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92375"/>
            <a:ext cx="1041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11" descr="C:\Users\dkonanchuk\Desktop\САФУ 6\Логотипы и эмблемы\Eni\sfondo_log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708275"/>
            <a:ext cx="5746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12" descr="C:\Users\dkonanchuk\Desktop\САФУ 6\Логотипы и эмблемы\ОСК\logo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733800"/>
            <a:ext cx="11525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13" descr="C:\Users\dkonanchuk\Desktop\САФУ 6\Логотипы и эмблемы\Минпромторг\min_prodtor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630613"/>
            <a:ext cx="10112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14" descr="C:\Users\dkonanchuk\Desktop\САФУ 6\Логотипы и эмблемы\Роскосмос\logo копия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516563"/>
            <a:ext cx="7000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15" descr="C:\Users\dkonanchuk\Desktop\САФУ 6\Логотипы и эмблемы\Минтранс\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652963"/>
            <a:ext cx="19351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9623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1" y="498160"/>
            <a:ext cx="5616623" cy="105273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b="1" dirty="0" smtClean="0">
                <a:solidFill>
                  <a:srgbClr val="000099"/>
                </a:solidFill>
              </a:rPr>
              <a:t/>
            </a:r>
            <a:br>
              <a:rPr lang="ru-RU" sz="2700" b="1" dirty="0" smtClean="0">
                <a:solidFill>
                  <a:srgbClr val="000099"/>
                </a:solidFill>
              </a:rPr>
            </a:br>
            <a:r>
              <a:rPr lang="ru-RU" sz="2700" b="1" dirty="0" smtClean="0">
                <a:solidFill>
                  <a:srgbClr val="000099"/>
                </a:solidFill>
              </a:rPr>
              <a:t>Проекты развития региона: </a:t>
            </a:r>
            <a:br>
              <a:rPr lang="ru-RU" sz="2700" b="1" dirty="0" smtClean="0">
                <a:solidFill>
                  <a:srgbClr val="000099"/>
                </a:solidFill>
              </a:rPr>
            </a:br>
            <a:r>
              <a:rPr lang="ru-RU" sz="2700" dirty="0" smtClean="0">
                <a:solidFill>
                  <a:srgbClr val="000099"/>
                </a:solidFill>
              </a:rPr>
              <a:t>кроме ЛПК, ВПК,АПК</a:t>
            </a:r>
            <a:br>
              <a:rPr lang="ru-RU" sz="2700" dirty="0" smtClean="0">
                <a:solidFill>
                  <a:srgbClr val="000099"/>
                </a:solidFill>
              </a:rPr>
            </a:br>
            <a:r>
              <a:rPr lang="ru-RU" sz="2700" b="1" dirty="0" smtClean="0">
                <a:solidFill>
                  <a:srgbClr val="000099"/>
                </a:solidFill>
              </a:rPr>
              <a:t/>
            </a:r>
            <a:br>
              <a:rPr lang="ru-RU" sz="2700" b="1" dirty="0" smtClean="0">
                <a:solidFill>
                  <a:srgbClr val="000099"/>
                </a:solidFill>
              </a:rPr>
            </a:br>
            <a:endParaRPr lang="ru-RU" sz="2700" b="1" dirty="0">
              <a:solidFill>
                <a:srgbClr val="000099"/>
              </a:solidFill>
            </a:endParaRP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187450" y="1949450"/>
            <a:ext cx="3024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400">
                <a:latin typeface="Georgia" pitchFamily="18" charset="0"/>
              </a:rPr>
              <a:t>«Большой Архангельск»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323850" y="2030413"/>
            <a:ext cx="64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>
                <a:latin typeface="Georgia" pitchFamily="18" charset="0"/>
              </a:rPr>
              <a:t>1.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1187450" y="31623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400">
                <a:latin typeface="Georgia" pitchFamily="18" charset="0"/>
              </a:rPr>
              <a:t>Белкомур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323850" y="3128963"/>
            <a:ext cx="647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>
                <a:latin typeface="Georgia" pitchFamily="18" charset="0"/>
              </a:rPr>
              <a:t>2.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1187450" y="4121150"/>
            <a:ext cx="3024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400" dirty="0">
                <a:latin typeface="Georgia" pitchFamily="18" charset="0"/>
              </a:rPr>
              <a:t>Глубоководный</a:t>
            </a:r>
          </a:p>
          <a:p>
            <a:pPr algn="l" eaLnBrk="1" hangingPunct="1"/>
            <a:r>
              <a:rPr lang="ru-RU" sz="2400" dirty="0">
                <a:latin typeface="Georgia" pitchFamily="18" charset="0"/>
              </a:rPr>
              <a:t>р-н «Северный»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323850" y="4202113"/>
            <a:ext cx="64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>
                <a:latin typeface="Georgia" pitchFamily="18" charset="0"/>
              </a:rPr>
              <a:t>3.</a:t>
            </a:r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1187450" y="5253038"/>
            <a:ext cx="3024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400">
                <a:latin typeface="Georgia" pitchFamily="18" charset="0"/>
              </a:rPr>
              <a:t>Транспортно- логистические проекты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323850" y="5373688"/>
            <a:ext cx="64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>
                <a:latin typeface="Georgia" pitchFamily="18" charset="0"/>
              </a:rPr>
              <a:t>4.</a:t>
            </a: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3924300" y="2024063"/>
            <a:ext cx="5219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dirty="0">
                <a:latin typeface="Georgia" pitchFamily="18" charset="0"/>
              </a:rPr>
              <a:t>Развитие городской агломерации 3 городов: Архангельск, Северодвинск, </a:t>
            </a:r>
            <a:r>
              <a:rPr lang="ru-RU" dirty="0" err="1">
                <a:latin typeface="Georgia" pitchFamily="18" charset="0"/>
              </a:rPr>
              <a:t>Новодвинск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3960813" y="2997200"/>
            <a:ext cx="5219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dirty="0">
                <a:latin typeface="Georgia" pitchFamily="18" charset="0"/>
              </a:rPr>
              <a:t>Железная дорога Белое море – Коми – Урал. Сокращение на 800 км доставки грузов из Урала и Сибири к северным портам</a:t>
            </a:r>
          </a:p>
        </p:txBody>
      </p:sp>
      <p:sp>
        <p:nvSpPr>
          <p:cNvPr id="20493" name="TextBox 13"/>
          <p:cNvSpPr txBox="1">
            <a:spLocks noChangeArrowheads="1"/>
          </p:cNvSpPr>
          <p:nvPr/>
        </p:nvSpPr>
        <p:spPr bwMode="auto">
          <a:xfrm>
            <a:off x="3954463" y="4225925"/>
            <a:ext cx="5221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dirty="0">
                <a:latin typeface="Georgia" pitchFamily="18" charset="0"/>
              </a:rPr>
              <a:t>Модернизация Архангельского морского порта (инвестиции 30 </a:t>
            </a:r>
            <a:r>
              <a:rPr lang="ru-RU" dirty="0" err="1">
                <a:latin typeface="Georgia" pitchFamily="18" charset="0"/>
              </a:rPr>
              <a:t>млрд.руб</a:t>
            </a:r>
            <a:r>
              <a:rPr lang="ru-RU" dirty="0">
                <a:latin typeface="Georgia" pitchFamily="18" charset="0"/>
              </a:rPr>
              <a:t>.)</a:t>
            </a:r>
          </a:p>
        </p:txBody>
      </p:sp>
      <p:sp>
        <p:nvSpPr>
          <p:cNvPr id="20494" name="Rectangle 15"/>
          <p:cNvSpPr>
            <a:spLocks noChangeArrowheads="1"/>
          </p:cNvSpPr>
          <p:nvPr/>
        </p:nvSpPr>
        <p:spPr bwMode="auto">
          <a:xfrm>
            <a:off x="3910013" y="53387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dirty="0">
                <a:latin typeface="Georgia" pitchFamily="18" charset="0"/>
              </a:rPr>
              <a:t>Нарьян-Мар – Мезень – Архангельск.  Архангельск – Северодвинск – Онега. Архангельск – Летняя Золотица</a:t>
            </a:r>
          </a:p>
        </p:txBody>
      </p:sp>
      <p:pic>
        <p:nvPicPr>
          <p:cNvPr id="32770" name="Picture 2" descr="http://im6-tub-ru.yandex.net/i?id=339452960-22-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489"/>
            <a:ext cx="2195736" cy="2020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4844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336704" cy="7200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0099"/>
                </a:solidFill>
              </a:rPr>
              <a:t>Стратегические цели САФУ-2020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 bwMode="auto">
          <a:xfrm>
            <a:off x="1331640" y="1412776"/>
            <a:ext cx="7632848" cy="525658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514350" indent="-514350"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ru-RU" sz="2800" b="1" dirty="0" smtClean="0"/>
              <a:t>Стать драйвером развития территорий:</a:t>
            </a:r>
          </a:p>
          <a:p>
            <a:pPr marL="1771650" lvl="3" indent="-514350" eaLnBrk="1" hangingPunct="1">
              <a:defRPr/>
            </a:pPr>
            <a:r>
              <a:rPr lang="ru-RU" sz="2400" b="1" dirty="0" smtClean="0"/>
              <a:t>освоение и развитие Арктики</a:t>
            </a:r>
            <a:endParaRPr lang="ru-RU" b="1" dirty="0" smtClean="0"/>
          </a:p>
          <a:p>
            <a:pPr marL="1771650" lvl="3" indent="-514350" eaLnBrk="1" hangingPunct="1">
              <a:defRPr/>
            </a:pPr>
            <a:r>
              <a:rPr lang="ru-RU" sz="2400" b="1" dirty="0" smtClean="0"/>
              <a:t>развитие Архангельской области</a:t>
            </a:r>
            <a:endParaRPr lang="en-US" sz="2400" b="1" dirty="0" smtClean="0"/>
          </a:p>
          <a:p>
            <a:pPr marL="1771650" lvl="3" indent="-514350" eaLnBrk="1" hangingPunct="1">
              <a:buNone/>
              <a:defRPr/>
            </a:pPr>
            <a:endParaRPr lang="ru-RU" sz="2400" b="1" dirty="0" smtClean="0"/>
          </a:p>
          <a:p>
            <a:pPr marL="514350" indent="-514350"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ru-RU" sz="2800" b="1" dirty="0" smtClean="0"/>
              <a:t>Войти в число лидирующих Арктических университетов:</a:t>
            </a:r>
          </a:p>
          <a:p>
            <a:pPr marL="1771650" lvl="3" indent="-514350" eaLnBrk="1" hangingPunct="1">
              <a:defRPr/>
            </a:pPr>
            <a:r>
              <a:rPr lang="ru-RU" sz="2400" b="1" dirty="0" smtClean="0"/>
              <a:t>арктические исследования</a:t>
            </a:r>
          </a:p>
          <a:p>
            <a:pPr marL="1771650" lvl="3" indent="-514350" eaLnBrk="1" hangingPunct="1">
              <a:defRPr/>
            </a:pPr>
            <a:r>
              <a:rPr lang="ru-RU" sz="2400" b="1" dirty="0" smtClean="0"/>
              <a:t>международная кооперация</a:t>
            </a:r>
          </a:p>
          <a:p>
            <a:pPr marL="1257300" lvl="3" indent="0" eaLnBrk="1" hangingPunct="1">
              <a:buNone/>
              <a:defRPr/>
            </a:pPr>
            <a:endParaRPr lang="ru-RU" sz="2800" b="1" dirty="0" smtClean="0"/>
          </a:p>
          <a:p>
            <a:pPr marL="514350" indent="-514350" eaLnBrk="1" hangingPunct="1">
              <a:spcBef>
                <a:spcPts val="2400"/>
              </a:spcBef>
              <a:buFont typeface="Calibri" pitchFamily="34" charset="0"/>
              <a:buNone/>
              <a:defRPr/>
            </a:pPr>
            <a:r>
              <a:rPr lang="ru-RU" dirty="0" smtClean="0"/>
              <a:t>Важное условие: обеспечение финансовой </a:t>
            </a:r>
          </a:p>
          <a:p>
            <a:pPr marL="514350" indent="2351088" eaLnBrk="1" hangingPunct="1">
              <a:spcBef>
                <a:spcPts val="0"/>
              </a:spcBef>
              <a:buFont typeface="Calibri" pitchFamily="34" charset="0"/>
              <a:buNone/>
              <a:defRPr/>
            </a:pPr>
            <a:r>
              <a:rPr lang="ru-RU" dirty="0" smtClean="0"/>
              <a:t>устойчивости университета</a:t>
            </a:r>
          </a:p>
        </p:txBody>
      </p:sp>
      <p:pic>
        <p:nvPicPr>
          <p:cNvPr id="4" name="Рисунок 3" descr="Главный корпус университета обрел имя">
            <a:hlinkClick r:id="rId3" tooltip="'&lt;a href=&quot;/upload/iblock/35a/IMG_2430.JPG&quot;&gt;Ссылка для скачивания (800x534)&lt;/a&gt;'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0544"/>
            <a:ext cx="1475656" cy="104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8674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1331640" y="215751"/>
            <a:ext cx="7812360" cy="184482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000099"/>
                </a:solidFill>
              </a:rPr>
              <a:t>Наши приоритеты на каждом этапе</a:t>
            </a:r>
            <a:br>
              <a:rPr lang="ru-RU" sz="2400" b="1" dirty="0" smtClean="0">
                <a:solidFill>
                  <a:srgbClr val="000099"/>
                </a:solidFill>
              </a:rPr>
            </a:br>
            <a:r>
              <a:rPr lang="ru-RU" sz="2400" b="0" dirty="0" smtClean="0">
                <a:solidFill>
                  <a:srgbClr val="000099"/>
                </a:solidFill>
              </a:rPr>
              <a:t>наряду с модернизацией и актуализацией системы</a:t>
            </a:r>
            <a:br>
              <a:rPr lang="ru-RU" sz="2400" b="0" dirty="0" smtClean="0">
                <a:solidFill>
                  <a:srgbClr val="000099"/>
                </a:solidFill>
              </a:rPr>
            </a:br>
            <a:r>
              <a:rPr lang="ru-RU" sz="2400" b="0" dirty="0" smtClean="0">
                <a:solidFill>
                  <a:srgbClr val="000099"/>
                </a:solidFill>
              </a:rPr>
              <a:t>и материальной базы образования и НИР; создания комфортных условий для работы и исследований</a:t>
            </a:r>
          </a:p>
        </p:txBody>
      </p:sp>
      <p:grpSp>
        <p:nvGrpSpPr>
          <p:cNvPr id="27651" name="Group 23"/>
          <p:cNvGrpSpPr>
            <a:grpSpLocks/>
          </p:cNvGrpSpPr>
          <p:nvPr/>
        </p:nvGrpSpPr>
        <p:grpSpPr bwMode="auto">
          <a:xfrm>
            <a:off x="292100" y="2060575"/>
            <a:ext cx="4784725" cy="4105275"/>
            <a:chOff x="292464" y="2060848"/>
            <a:chExt cx="4783592" cy="4104456"/>
          </a:xfrm>
        </p:grpSpPr>
        <p:sp>
          <p:nvSpPr>
            <p:cNvPr id="5" name="Rectangle 4"/>
            <p:cNvSpPr/>
            <p:nvPr/>
          </p:nvSpPr>
          <p:spPr>
            <a:xfrm>
              <a:off x="395628" y="2060848"/>
              <a:ext cx="4032882" cy="504724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dirty="0">
                  <a:latin typeface="Georgia" pitchFamily="18" charset="0"/>
                </a:rPr>
                <a:t>До 2015 года</a:t>
              </a:r>
            </a:p>
          </p:txBody>
        </p:sp>
        <p:sp>
          <p:nvSpPr>
            <p:cNvPr id="27661" name="TextBox 7"/>
            <p:cNvSpPr txBox="1">
              <a:spLocks noChangeArrowheads="1"/>
            </p:cNvSpPr>
            <p:nvPr/>
          </p:nvSpPr>
          <p:spPr bwMode="auto">
            <a:xfrm>
              <a:off x="1057256" y="3833752"/>
              <a:ext cx="33123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buFont typeface="Arial" charset="0"/>
                <a:buChar char="•"/>
              </a:pPr>
              <a:r>
                <a:rPr lang="ru-RU">
                  <a:latin typeface="Georgia" pitchFamily="18" charset="0"/>
                </a:rPr>
                <a:t>Первые контракты на консалтинг и разработки</a:t>
              </a:r>
            </a:p>
          </p:txBody>
        </p:sp>
        <p:sp>
          <p:nvSpPr>
            <p:cNvPr id="27662" name="TextBox 11"/>
            <p:cNvSpPr txBox="1">
              <a:spLocks noChangeArrowheads="1"/>
            </p:cNvSpPr>
            <p:nvPr/>
          </p:nvSpPr>
          <p:spPr bwMode="auto">
            <a:xfrm>
              <a:off x="1029960" y="3429000"/>
              <a:ext cx="38164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buFont typeface="Arial" charset="0"/>
                <a:buChar char="•"/>
              </a:pPr>
              <a:r>
                <a:rPr lang="ru-RU">
                  <a:latin typeface="Georgia" pitchFamily="18" charset="0"/>
                </a:rPr>
                <a:t>«Северодвинский кластер»</a:t>
              </a:r>
            </a:p>
          </p:txBody>
        </p:sp>
        <p:sp>
          <p:nvSpPr>
            <p:cNvPr id="27663" name="TextBox 12"/>
            <p:cNvSpPr txBox="1">
              <a:spLocks noChangeArrowheads="1"/>
            </p:cNvSpPr>
            <p:nvPr/>
          </p:nvSpPr>
          <p:spPr bwMode="auto">
            <a:xfrm>
              <a:off x="724512" y="2722568"/>
              <a:ext cx="38164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Выстраивание взаимодействия с корпорациями и регионом:</a:t>
              </a:r>
            </a:p>
          </p:txBody>
        </p:sp>
        <p:sp>
          <p:nvSpPr>
            <p:cNvPr id="27664" name="TextBox 13"/>
            <p:cNvSpPr txBox="1">
              <a:spLocks noChangeArrowheads="1"/>
            </p:cNvSpPr>
            <p:nvPr/>
          </p:nvSpPr>
          <p:spPr bwMode="auto">
            <a:xfrm>
              <a:off x="683568" y="5795972"/>
              <a:ext cx="43924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Новая система позиционирования</a:t>
              </a:r>
            </a:p>
          </p:txBody>
        </p:sp>
        <p:sp>
          <p:nvSpPr>
            <p:cNvPr id="27665" name="TextBox 14"/>
            <p:cNvSpPr txBox="1">
              <a:spLocks noChangeArrowheads="1"/>
            </p:cNvSpPr>
            <p:nvPr/>
          </p:nvSpPr>
          <p:spPr bwMode="auto">
            <a:xfrm>
              <a:off x="697216" y="4666784"/>
              <a:ext cx="416281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Практико-ориентированные программы обучения («управление карьерой студентов»)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2464" y="2870311"/>
              <a:ext cx="360278" cy="36029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1</a:t>
              </a:r>
              <a:endParaRPr lang="ru-RU" dirty="0">
                <a:latin typeface="Georgia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92464" y="4941586"/>
              <a:ext cx="360278" cy="36029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2</a:t>
              </a:r>
              <a:endParaRPr lang="ru-RU" dirty="0">
                <a:latin typeface="Georgia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638" y="5805014"/>
              <a:ext cx="360278" cy="36029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3</a:t>
              </a:r>
              <a:endParaRPr lang="ru-RU" dirty="0">
                <a:latin typeface="Georgia" pitchFamily="18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887913" y="2060575"/>
            <a:ext cx="4292600" cy="2890838"/>
            <a:chOff x="4887328" y="2060848"/>
            <a:chExt cx="4293184" cy="2890773"/>
          </a:xfrm>
        </p:grpSpPr>
        <p:sp>
          <p:nvSpPr>
            <p:cNvPr id="6" name="Rectangle 5"/>
            <p:cNvSpPr/>
            <p:nvPr/>
          </p:nvSpPr>
          <p:spPr>
            <a:xfrm>
              <a:off x="4887328" y="2060848"/>
              <a:ext cx="4005807" cy="504814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dirty="0">
                  <a:latin typeface="Georgia" pitchFamily="18" charset="0"/>
                </a:rPr>
                <a:t>До 2020 года</a:t>
              </a:r>
            </a:p>
          </p:txBody>
        </p:sp>
        <p:sp>
          <p:nvSpPr>
            <p:cNvPr id="27654" name="TextBox 6"/>
            <p:cNvSpPr txBox="1">
              <a:spLocks noChangeArrowheads="1"/>
            </p:cNvSpPr>
            <p:nvPr/>
          </p:nvSpPr>
          <p:spPr bwMode="auto">
            <a:xfrm>
              <a:off x="5364088" y="2852936"/>
              <a:ext cx="38164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Международная магистратура</a:t>
              </a:r>
            </a:p>
          </p:txBody>
        </p:sp>
        <p:sp>
          <p:nvSpPr>
            <p:cNvPr id="27655" name="TextBox 8"/>
            <p:cNvSpPr txBox="1">
              <a:spLocks noChangeArrowheads="1"/>
            </p:cNvSpPr>
            <p:nvPr/>
          </p:nvSpPr>
          <p:spPr bwMode="auto">
            <a:xfrm>
              <a:off x="5364088" y="3410130"/>
              <a:ext cx="38164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Международные исследовательские проекты</a:t>
              </a:r>
            </a:p>
          </p:txBody>
        </p:sp>
        <p:sp>
          <p:nvSpPr>
            <p:cNvPr id="27656" name="TextBox 15"/>
            <p:cNvSpPr txBox="1">
              <a:spLocks noChangeArrowheads="1"/>
            </p:cNvSpPr>
            <p:nvPr/>
          </p:nvSpPr>
          <p:spPr bwMode="auto">
            <a:xfrm>
              <a:off x="5364088" y="4305290"/>
              <a:ext cx="38164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ru-RU">
                  <a:latin typeface="Georgia" pitchFamily="18" charset="0"/>
                </a:rPr>
                <a:t>Международный центр компетенций по Арктике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958775" y="2852993"/>
              <a:ext cx="360412" cy="36035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1</a:t>
              </a:r>
              <a:endParaRPr lang="ru-RU" dirty="0">
                <a:latin typeface="Georgia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90529" y="3573702"/>
              <a:ext cx="360412" cy="35876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2</a:t>
              </a:r>
              <a:endParaRPr lang="ru-RU" dirty="0">
                <a:latin typeface="Georgia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004819" y="4437283"/>
              <a:ext cx="358824" cy="36035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latin typeface="Georgia" pitchFamily="18" charset="0"/>
                </a:rPr>
                <a:t>3</a:t>
              </a:r>
              <a:endParaRPr lang="ru-RU" dirty="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80787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53315" y="260648"/>
            <a:ext cx="7683180" cy="6192688"/>
          </a:xfrm>
        </p:spPr>
        <p:txBody>
          <a:bodyPr/>
          <a:lstStyle/>
          <a:p>
            <a:r>
              <a:rPr lang="ru-RU" sz="2000" b="1" dirty="0" smtClean="0"/>
              <a:t>Обучаются около 200 </a:t>
            </a:r>
            <a:r>
              <a:rPr lang="ru-RU" sz="2000" b="1" dirty="0"/>
              <a:t>иностранных </a:t>
            </a:r>
            <a:r>
              <a:rPr lang="ru-RU" sz="2000" b="1" dirty="0" smtClean="0"/>
              <a:t>граждан из 24 стран</a:t>
            </a:r>
            <a:r>
              <a:rPr lang="ru-RU" sz="2000" dirty="0" smtClean="0"/>
              <a:t> (2010-2011 </a:t>
            </a:r>
            <a:r>
              <a:rPr lang="ru-RU" sz="2000" dirty="0" err="1" smtClean="0"/>
              <a:t>уч.г</a:t>
            </a:r>
            <a:r>
              <a:rPr lang="ru-RU" sz="2000" dirty="0" smtClean="0"/>
              <a:t>. - 107 чел.)</a:t>
            </a:r>
          </a:p>
          <a:p>
            <a:endParaRPr lang="ru-RU" sz="2000" dirty="0" smtClean="0"/>
          </a:p>
          <a:p>
            <a:r>
              <a:rPr lang="ru-RU" sz="2000" b="1" dirty="0"/>
              <a:t>Реализуются 18 совместных </a:t>
            </a:r>
            <a:r>
              <a:rPr lang="ru-RU" sz="2000" b="1" dirty="0" smtClean="0"/>
              <a:t>образовательных </a:t>
            </a:r>
            <a:r>
              <a:rPr lang="ru-RU" sz="2000" b="1" dirty="0"/>
              <a:t>программ с зарубежными вузами </a:t>
            </a:r>
            <a:r>
              <a:rPr lang="ru-RU" sz="2000" dirty="0"/>
              <a:t>(в 2010 г. - 3):</a:t>
            </a:r>
            <a:r>
              <a:rPr lang="fr-FR" sz="2000" dirty="0"/>
              <a:t> (</a:t>
            </a:r>
            <a:r>
              <a:rPr lang="ru-RU" sz="2000" dirty="0"/>
              <a:t>Технический университет </a:t>
            </a:r>
            <a:r>
              <a:rPr lang="ru-RU" sz="2000" dirty="0" err="1"/>
              <a:t>Лулео</a:t>
            </a:r>
            <a:r>
              <a:rPr lang="ru-RU" sz="2000" dirty="0"/>
              <a:t>, Университет </a:t>
            </a:r>
            <a:r>
              <a:rPr lang="ru-RU" sz="2000" dirty="0" err="1"/>
              <a:t>Тромсе</a:t>
            </a:r>
            <a:r>
              <a:rPr lang="ru-RU" sz="2000" dirty="0"/>
              <a:t>, Французский институт нефти, Лапландский университет, </a:t>
            </a:r>
            <a:r>
              <a:rPr lang="ru-RU" sz="2000" dirty="0" err="1"/>
              <a:t>Познаньский</a:t>
            </a:r>
            <a:r>
              <a:rPr lang="ru-RU" sz="2000" dirty="0"/>
              <a:t> университет имени </a:t>
            </a:r>
            <a:r>
              <a:rPr lang="ru-RU" sz="2000" dirty="0" err="1" smtClean="0"/>
              <a:t>А.Мицкевича</a:t>
            </a:r>
            <a:r>
              <a:rPr lang="ru-RU" sz="2000" dirty="0"/>
              <a:t>, технический университет г. Киля и </a:t>
            </a:r>
            <a:r>
              <a:rPr lang="ru-RU" sz="2000" dirty="0" smtClean="0"/>
              <a:t>др.)</a:t>
            </a:r>
          </a:p>
          <a:p>
            <a:pPr marL="0" indent="0">
              <a:buNone/>
            </a:pPr>
            <a:endParaRPr lang="ru-RU" sz="2000" dirty="0"/>
          </a:p>
          <a:p>
            <a:r>
              <a:rPr lang="ru-RU" sz="2000" dirty="0" smtClean="0"/>
              <a:t>Проводится</a:t>
            </a:r>
            <a:r>
              <a:rPr lang="ru-RU" sz="2000" b="1" dirty="0" smtClean="0"/>
              <a:t> </a:t>
            </a:r>
            <a:r>
              <a:rPr lang="ru-RU" sz="2000" b="1" dirty="0" err="1"/>
              <a:t>внутривузовский</a:t>
            </a:r>
            <a:r>
              <a:rPr lang="ru-RU" sz="2000" b="1" dirty="0"/>
              <a:t> конкурс на разработку и реализацию дисциплин учебного плана, модулей, реализуемых на иностранных языках с учетом требований международных стандартов качества обучения. </a:t>
            </a:r>
            <a:endParaRPr lang="ru-RU" sz="2000" b="1" dirty="0" smtClean="0"/>
          </a:p>
          <a:p>
            <a:pPr marL="0" indent="0">
              <a:buNone/>
            </a:pPr>
            <a:endParaRPr lang="ru-RU" sz="2000" b="1" dirty="0" smtClean="0"/>
          </a:p>
          <a:p>
            <a:r>
              <a:rPr lang="ru-RU" sz="2000" b="1" dirty="0"/>
              <a:t>В 2011 году заключено 26 долгосрочных договоров о практике с предприятиями, учреждениями </a:t>
            </a:r>
            <a:r>
              <a:rPr lang="ru-RU" sz="2000" dirty="0" smtClean="0"/>
              <a:t>НАО,</a:t>
            </a:r>
            <a:r>
              <a:rPr lang="ru-RU" sz="2000" b="1" dirty="0" smtClean="0"/>
              <a:t> </a:t>
            </a:r>
            <a:r>
              <a:rPr lang="ru-RU" sz="2000" dirty="0" smtClean="0"/>
              <a:t>Санкт-Петербурга</a:t>
            </a:r>
            <a:r>
              <a:rPr lang="ru-RU" sz="2000" dirty="0"/>
              <a:t>, Москвы, Мурманска, Калининграда, Майкопа, Вологды, Рязани, Балахны Нижегородской области; городов и районов Архангельской </a:t>
            </a:r>
            <a:r>
              <a:rPr lang="ru-RU" sz="2000" dirty="0" smtClean="0"/>
              <a:t>области</a:t>
            </a:r>
            <a:endParaRPr lang="ru-RU" sz="2000" dirty="0"/>
          </a:p>
          <a:p>
            <a:endParaRPr lang="ru-RU" sz="2000" b="1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59788" y="6337300"/>
            <a:ext cx="504825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5" name="Рисунок 4" descr="IMG_1773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768" y="4869160"/>
            <a:ext cx="1331639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Презентация С(А)Ф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768" y="3981400"/>
            <a:ext cx="1331640" cy="887760"/>
          </a:xfrm>
          <a:prstGeom prst="rect">
            <a:avLst/>
          </a:prstGeom>
          <a:noFill/>
        </p:spPr>
      </p:pic>
      <p:pic>
        <p:nvPicPr>
          <p:cNvPr id="7" name="Picture 4" descr="E:\Картинки для презентации\DSC08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8" y="3063613"/>
            <a:ext cx="1331640" cy="9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6249" y="2066377"/>
            <a:ext cx="13478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SC058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9552" y="5787180"/>
            <a:ext cx="1372866" cy="107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763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20417" y="332656"/>
            <a:ext cx="7823583" cy="6076941"/>
          </a:xfrm>
        </p:spPr>
        <p:txBody>
          <a:bodyPr/>
          <a:lstStyle/>
          <a:p>
            <a:r>
              <a:rPr lang="ru-RU" dirty="0" smtClean="0"/>
              <a:t>Июнь 2012 – </a:t>
            </a:r>
            <a:r>
              <a:rPr lang="ru-RU" b="1" dirty="0" smtClean="0"/>
              <a:t>программа интернационализации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мероприятиях </a:t>
            </a:r>
            <a:r>
              <a:rPr lang="ru-RU" b="1" dirty="0"/>
              <a:t>международной академической мобильности</a:t>
            </a:r>
            <a:r>
              <a:rPr lang="ru-RU" dirty="0"/>
              <a:t> к концу первого полугодия </a:t>
            </a:r>
            <a:r>
              <a:rPr lang="ru-RU" dirty="0" smtClean="0"/>
              <a:t>2012 </a:t>
            </a:r>
            <a:r>
              <a:rPr lang="ru-RU" dirty="0"/>
              <a:t>года приняли участие </a:t>
            </a:r>
            <a:r>
              <a:rPr lang="ru-RU" b="1" dirty="0" smtClean="0"/>
              <a:t>178 </a:t>
            </a:r>
            <a:r>
              <a:rPr lang="ru-RU" b="1" dirty="0"/>
              <a:t>студентов и аспирантов, 140 преподавателей.</a:t>
            </a:r>
          </a:p>
          <a:p>
            <a:r>
              <a:rPr lang="ru-RU" dirty="0"/>
              <a:t>В программах </a:t>
            </a:r>
            <a:r>
              <a:rPr lang="ru-RU" b="1" dirty="0"/>
              <a:t>повышения квалификации на базе зарубежных вузов </a:t>
            </a:r>
            <a:r>
              <a:rPr lang="ru-RU" dirty="0"/>
              <a:t>приняли участие </a:t>
            </a:r>
            <a:r>
              <a:rPr lang="ru-RU" b="1" dirty="0"/>
              <a:t>43 преподавателя. </a:t>
            </a:r>
          </a:p>
          <a:p>
            <a:r>
              <a:rPr lang="ru-RU" dirty="0"/>
              <a:t>В САФУ преподавали </a:t>
            </a:r>
            <a:r>
              <a:rPr lang="ru-RU" b="1" dirty="0" smtClean="0"/>
              <a:t>54 </a:t>
            </a:r>
            <a:r>
              <a:rPr lang="ru-RU" b="1" dirty="0"/>
              <a:t>иностранных преподавателя</a:t>
            </a:r>
            <a:r>
              <a:rPr lang="ru-RU" dirty="0"/>
              <a:t>, а по программам обмена обучался</a:t>
            </a:r>
            <a:r>
              <a:rPr lang="ru-RU" b="1" dirty="0"/>
              <a:t> 31 иностранный студент.</a:t>
            </a:r>
          </a:p>
          <a:p>
            <a:r>
              <a:rPr lang="ru-RU" b="1" dirty="0" smtClean="0"/>
              <a:t>Публичные лекции </a:t>
            </a:r>
            <a:r>
              <a:rPr lang="ru-RU" dirty="0" smtClean="0"/>
              <a:t>(заместитель председателя Правительства, Министр финансов РФ </a:t>
            </a:r>
            <a:r>
              <a:rPr lang="ru-RU" b="1" dirty="0" smtClean="0"/>
              <a:t>А.Л.Кудрин</a:t>
            </a:r>
            <a:r>
              <a:rPr lang="ru-RU" dirty="0" smtClean="0"/>
              <a:t>; министр </a:t>
            </a:r>
            <a:r>
              <a:rPr lang="ru-RU" dirty="0"/>
              <a:t>иностранных дел Норвегии </a:t>
            </a:r>
            <a:r>
              <a:rPr lang="ru-RU" b="1" dirty="0" err="1" smtClean="0"/>
              <a:t>Й.Г.Стере</a:t>
            </a:r>
            <a:r>
              <a:rPr lang="ru-RU" dirty="0" smtClean="0"/>
              <a:t>; почетный доктор САФУ </a:t>
            </a:r>
            <a:r>
              <a:rPr lang="ru-RU" b="1" dirty="0" err="1" smtClean="0"/>
              <a:t>Т.Столтенберг</a:t>
            </a:r>
            <a:r>
              <a:rPr lang="ru-RU" dirty="0" smtClean="0"/>
              <a:t> и др.)</a:t>
            </a:r>
            <a:endParaRPr lang="ru-RU" b="1" dirty="0" smtClean="0"/>
          </a:p>
          <a:p>
            <a:r>
              <a:rPr lang="ru-RU" b="1" dirty="0"/>
              <a:t>П</a:t>
            </a:r>
            <a:r>
              <a:rPr lang="ru-RU" b="1" dirty="0" smtClean="0"/>
              <a:t>рограмма «Образование через всю жизнь»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60432" y="6337300"/>
            <a:ext cx="504056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55E32D5-8534-4C1E-8E7B-70CFDD112167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83970" name="Picture 2" descr="Алексей Кудрин: «Я не питерский, я — архангельский!»">
            <a:hlinkClick r:id="rId3" tooltip="&lt;a href=&quot;/upload/iblock/d69/IMG_7712.JPG&quot;&gt;Ссылка для скачивания (5616x3744)&lt;/a&g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614" y="1956916"/>
            <a:ext cx="1344031" cy="896020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79"/>
            <a:ext cx="1320417" cy="92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изит представителей САФУ в Университет Нурланда города Буде (Норвегия)">
            <a:hlinkClick r:id="rId6" tooltip="'&lt;a href=&quot;/upload/iblock/855/IMG_2820.JPG&quot;&gt;Ссылка для скачивания (2304x3072)&lt;/a&gt;'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7" y="2740844"/>
            <a:ext cx="1337844" cy="168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Профессор университета Осло рассказал студентам о явлении внутренних волн в арктических морях">
            <a:hlinkClick r:id="rId8" tooltip="'&lt;a href=&quot;/upload/iblock/ced/IMG_6281.JPG&quot;&gt;Ссылка для скачивания (1024x683)&lt;/a&gt;'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5157192"/>
            <a:ext cx="1308652" cy="9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Атташе по вопросам академического сотрудничества посольства Франции в России выступил с открытой лекцией в САФУ">
            <a:hlinkClick r:id="rId10" tooltip="'&lt;a href=&quot;/upload/iblock/4e1/IMG_1708.JPG&quot;&gt;Ссылка для скачивания (1024x683)&lt;/a&gt;'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4" y="4427753"/>
            <a:ext cx="1344031" cy="901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19357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75656" y="764704"/>
            <a:ext cx="7560840" cy="3960440"/>
          </a:xfrm>
        </p:spPr>
        <p:txBody>
          <a:bodyPr/>
          <a:lstStyle/>
          <a:p>
            <a:pPr marL="0" indent="0">
              <a:buNone/>
            </a:pPr>
            <a:r>
              <a:rPr lang="ru-RU" sz="2200" b="1" dirty="0"/>
              <a:t>С</a:t>
            </a:r>
            <a:r>
              <a:rPr lang="ru-RU" sz="2200" b="1" dirty="0" smtClean="0"/>
              <a:t>ентябрь 2011</a:t>
            </a:r>
            <a:r>
              <a:rPr lang="ru-RU" sz="2200" b="1" dirty="0"/>
              <a:t> </a:t>
            </a:r>
            <a:r>
              <a:rPr lang="ru-RU" sz="2200" dirty="0" smtClean="0"/>
              <a:t>- </a:t>
            </a:r>
            <a:r>
              <a:rPr lang="ru-RU" sz="2200" dirty="0"/>
              <a:t>САФУ </a:t>
            </a:r>
            <a:r>
              <a:rPr lang="ru-RU" sz="2200" b="1" dirty="0"/>
              <a:t>первым из федеральных университетов</a:t>
            </a:r>
            <a:r>
              <a:rPr lang="ru-RU" sz="2200" dirty="0"/>
              <a:t> открыл электронный читальный зал с доступом к ресурсам Президентской </a:t>
            </a:r>
            <a:r>
              <a:rPr lang="ru-RU" sz="2200" dirty="0" smtClean="0"/>
              <a:t>библиотеки (система видеоконференцсвязи; беспроводная </a:t>
            </a:r>
            <a:r>
              <a:rPr lang="ru-RU" sz="2200" dirty="0"/>
              <a:t>сеть с возможностью полноценного </a:t>
            </a:r>
            <a:r>
              <a:rPr lang="ru-RU" sz="2200" dirty="0" smtClean="0"/>
              <a:t>роуминга; специализированное </a:t>
            </a:r>
            <a:r>
              <a:rPr lang="ru-RU" sz="2200" dirty="0"/>
              <a:t>оборудование для получения высококачественных цифровых </a:t>
            </a:r>
            <a:r>
              <a:rPr lang="ru-RU" sz="2200" dirty="0" smtClean="0"/>
              <a:t>копий; сетевое </a:t>
            </a:r>
            <a:r>
              <a:rPr lang="ru-RU" sz="2200" dirty="0"/>
              <a:t>оборудование </a:t>
            </a:r>
            <a:r>
              <a:rPr lang="ru-RU" sz="2200" dirty="0" err="1" smtClean="0"/>
              <a:t>Cisco</a:t>
            </a:r>
            <a:r>
              <a:rPr lang="ru-RU" sz="2200" dirty="0" smtClean="0"/>
              <a:t>; моноблоки </a:t>
            </a:r>
            <a:r>
              <a:rPr lang="en-US" sz="2200" dirty="0" smtClean="0"/>
              <a:t>Lenovo</a:t>
            </a:r>
            <a:r>
              <a:rPr lang="ru-RU" sz="2200" dirty="0" smtClean="0"/>
              <a:t>)</a:t>
            </a:r>
          </a:p>
          <a:p>
            <a:pPr marL="0" indent="0">
              <a:buNone/>
            </a:pPr>
            <a:r>
              <a:rPr lang="ru-RU" sz="2200" b="1" dirty="0" smtClean="0"/>
              <a:t>Апрель 2012</a:t>
            </a:r>
            <a:r>
              <a:rPr lang="ru-RU" sz="2200" dirty="0" smtClean="0"/>
              <a:t> – начало </a:t>
            </a:r>
            <a:r>
              <a:rPr lang="ru-RU" sz="2200" b="1" dirty="0" smtClean="0"/>
              <a:t>строительства здания университетской библиотеки</a:t>
            </a:r>
            <a:endParaRPr lang="ru-RU" sz="2200" b="1" dirty="0"/>
          </a:p>
          <a:p>
            <a:pPr marL="0" indent="0" algn="ctr">
              <a:buNone/>
            </a:pP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16024"/>
            <a:ext cx="7740352" cy="476672"/>
          </a:xfrm>
        </p:spPr>
        <p:txBody>
          <a:bodyPr/>
          <a:lstStyle/>
          <a:p>
            <a:pPr marL="0" indent="0"/>
            <a:r>
              <a:rPr lang="ru-RU" sz="1800" dirty="0"/>
              <a:t>Электронный читальный зал с </a:t>
            </a:r>
            <a:r>
              <a:rPr lang="ru-RU" sz="1800" dirty="0" smtClean="0"/>
              <a:t>доступом</a:t>
            </a:r>
            <a:br>
              <a:rPr lang="ru-RU" sz="1800" dirty="0" smtClean="0"/>
            </a:br>
            <a:r>
              <a:rPr lang="ru-RU" sz="1800" dirty="0" smtClean="0"/>
              <a:t>к </a:t>
            </a:r>
            <a:r>
              <a:rPr lang="ru-RU" sz="1800" dirty="0"/>
              <a:t>Президентской библиотеке </a:t>
            </a:r>
            <a:r>
              <a:rPr lang="ru-RU" sz="1800" dirty="0" smtClean="0"/>
              <a:t>им</a:t>
            </a:r>
            <a:r>
              <a:rPr lang="ru-RU" sz="1800" dirty="0"/>
              <a:t>. </a:t>
            </a:r>
            <a:r>
              <a:rPr lang="ru-RU" sz="1800" dirty="0" err="1"/>
              <a:t>Б.Н.Ельцина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60432" y="6337300"/>
            <a:ext cx="504056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55E32D5-8534-4C1E-8E7B-70CFDD112167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7" name="Picture 2" descr="Электронный читальный зал в САФУ — это прорыв в научной и образовательной сфере">
            <a:hlinkClick r:id="rId2" tooltip="&lt;a href=&quot;/upload/iblock/66e/lvofbx.jpg&quot;&gt;Ссылка для скачивания (600x400)&lt;/a&gt;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509120"/>
            <a:ext cx="3764517" cy="236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User\Documents\ПРЕЗЕНТАЦИЯ_12 ДЕКАБРЯ\Наука\DSC0984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48" y="4509120"/>
            <a:ext cx="3530282" cy="2348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6351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75897" y="1008112"/>
            <a:ext cx="6816583" cy="5949280"/>
          </a:xfrm>
        </p:spPr>
        <p:txBody>
          <a:bodyPr/>
          <a:lstStyle/>
          <a:p>
            <a:r>
              <a:rPr lang="ru-RU" dirty="0"/>
              <a:t>Ц</a:t>
            </a:r>
            <a:r>
              <a:rPr lang="ru-RU" dirty="0" smtClean="0"/>
              <a:t>ентр объединил </a:t>
            </a:r>
            <a:r>
              <a:rPr lang="ru-RU" dirty="0"/>
              <a:t>издательства </a:t>
            </a:r>
            <a:r>
              <a:rPr lang="ru-RU" dirty="0" smtClean="0"/>
              <a:t>ПГУ </a:t>
            </a:r>
            <a:r>
              <a:rPr lang="ru-RU" dirty="0"/>
              <a:t>и АГТУ</a:t>
            </a:r>
          </a:p>
          <a:p>
            <a:r>
              <a:rPr lang="ru-RU" dirty="0" smtClean="0"/>
              <a:t>Техническое </a:t>
            </a:r>
            <a:r>
              <a:rPr lang="ru-RU" dirty="0"/>
              <a:t>оборудование </a:t>
            </a:r>
            <a:r>
              <a:rPr lang="ru-RU" dirty="0" smtClean="0"/>
              <a:t>центра: система </a:t>
            </a:r>
            <a:r>
              <a:rPr lang="ru-RU" dirty="0"/>
              <a:t>цифровой монохромной печати </a:t>
            </a:r>
            <a:r>
              <a:rPr lang="ru-RU" dirty="0" err="1"/>
              <a:t>Xerox</a:t>
            </a:r>
            <a:r>
              <a:rPr lang="ru-RU" dirty="0"/>
              <a:t> </a:t>
            </a:r>
            <a:r>
              <a:rPr lang="ru-RU" dirty="0" err="1"/>
              <a:t>Nuvera</a:t>
            </a:r>
            <a:r>
              <a:rPr lang="ru-RU" dirty="0"/>
              <a:t> EA </a:t>
            </a:r>
            <a:r>
              <a:rPr lang="ru-RU" dirty="0" smtClean="0"/>
              <a:t>288 </a:t>
            </a:r>
            <a:r>
              <a:rPr lang="ru-RU" dirty="0"/>
              <a:t>и система цифровой полноцветной печати </a:t>
            </a:r>
            <a:r>
              <a:rPr lang="ru-RU" dirty="0" err="1"/>
              <a:t>Xerox</a:t>
            </a:r>
            <a:r>
              <a:rPr lang="ru-RU" dirty="0"/>
              <a:t> </a:t>
            </a:r>
            <a:r>
              <a:rPr lang="ru-RU" dirty="0" err="1"/>
              <a:t>Color</a:t>
            </a:r>
            <a:r>
              <a:rPr lang="ru-RU" dirty="0"/>
              <a:t> 1000 с комплексом оборудования для производства книг в мягком и в твердом переплете, производства брошюр и ряд других современных комплексных полиграфических программ. </a:t>
            </a:r>
            <a:endParaRPr lang="ru-RU" dirty="0" smtClean="0"/>
          </a:p>
          <a:p>
            <a:r>
              <a:rPr lang="ru-RU" dirty="0" smtClean="0"/>
              <a:t>Комплекс </a:t>
            </a:r>
            <a:r>
              <a:rPr lang="ru-RU" dirty="0"/>
              <a:t>цифровой техники позволяет </a:t>
            </a:r>
            <a:r>
              <a:rPr lang="ru-RU" dirty="0" smtClean="0"/>
              <a:t>моментально отпечатать книги </a:t>
            </a:r>
            <a:r>
              <a:rPr lang="ru-RU" dirty="0"/>
              <a:t>любыми тиражами, вплоть до одного экземпляра.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72107"/>
            <a:ext cx="7776863" cy="836613"/>
          </a:xfrm>
        </p:spPr>
        <p:txBody>
          <a:bodyPr/>
          <a:lstStyle/>
          <a:p>
            <a:r>
              <a:rPr lang="ru-RU" sz="2000" dirty="0" smtClean="0"/>
              <a:t>Новый </a:t>
            </a:r>
            <a:r>
              <a:rPr lang="ru-RU" sz="2000" dirty="0"/>
              <a:t>издательско-полиграфический </a:t>
            </a:r>
            <a:r>
              <a:rPr lang="ru-RU" sz="2000" dirty="0" smtClean="0"/>
              <a:t>центр</a:t>
            </a:r>
            <a:br>
              <a:rPr lang="ru-RU" sz="2000" dirty="0" smtClean="0"/>
            </a:br>
            <a:r>
              <a:rPr lang="ru-RU" sz="2000" dirty="0" smtClean="0"/>
              <a:t>имени </a:t>
            </a:r>
            <a:r>
              <a:rPr lang="ru-RU" sz="2000" dirty="0" err="1" smtClean="0"/>
              <a:t>В.Н.Булатова</a:t>
            </a:r>
            <a:r>
              <a:rPr lang="ru-RU" sz="2000" dirty="0" smtClean="0"/>
              <a:t> (открыт 07.12.2011)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13314" name="Picture 2" descr="http://www.narfu.ru/upload/iblock/d65/IMG_7629.JPG_Thumbnai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1" y="4517166"/>
            <a:ext cx="2075897" cy="1384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narfu.ru/upload/iblock/5cf/IMG_7725.JPG_Thumbnai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2063265" cy="1376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narfu.ru/upload/iblock/d4f/IMG_7754.JPG_Thumbnail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0166"/>
            <a:ext cx="2075896" cy="126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Picture 6" descr="http://www.narfu.ru/upload/iblock/853/IMG_7792.JPG_Thumbnail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91" y="5478277"/>
            <a:ext cx="2110307" cy="140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9485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47705" y="692695"/>
            <a:ext cx="7400759" cy="516337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3192"/>
                </a:solidFill>
              </a:rPr>
              <a:t>В </a:t>
            </a:r>
            <a:r>
              <a:rPr lang="ru-RU" sz="2000" dirty="0">
                <a:solidFill>
                  <a:srgbClr val="003192"/>
                </a:solidFill>
              </a:rPr>
              <a:t>университете работают </a:t>
            </a:r>
            <a:r>
              <a:rPr lang="ru-RU" sz="2000" b="1" dirty="0" smtClean="0">
                <a:solidFill>
                  <a:srgbClr val="003192"/>
                </a:solidFill>
              </a:rPr>
              <a:t>119</a:t>
            </a:r>
            <a:r>
              <a:rPr lang="ru-RU" sz="2000" dirty="0" smtClean="0">
                <a:solidFill>
                  <a:srgbClr val="003192"/>
                </a:solidFill>
              </a:rPr>
              <a:t> докторов </a:t>
            </a:r>
            <a:r>
              <a:rPr lang="ru-RU" sz="2000" dirty="0">
                <a:solidFill>
                  <a:srgbClr val="003192"/>
                </a:solidFill>
              </a:rPr>
              <a:t>и </a:t>
            </a:r>
            <a:r>
              <a:rPr lang="ru-RU" sz="2000" b="1" dirty="0" smtClean="0">
                <a:solidFill>
                  <a:srgbClr val="003192"/>
                </a:solidFill>
              </a:rPr>
              <a:t>693 </a:t>
            </a:r>
            <a:r>
              <a:rPr lang="ru-RU" sz="2000" dirty="0">
                <a:solidFill>
                  <a:srgbClr val="003192"/>
                </a:solidFill>
              </a:rPr>
              <a:t>кандидатов </a:t>
            </a:r>
            <a:r>
              <a:rPr lang="ru-RU" sz="2000" dirty="0" smtClean="0">
                <a:solidFill>
                  <a:srgbClr val="003192"/>
                </a:solidFill>
              </a:rPr>
              <a:t>наук, обучаются </a:t>
            </a:r>
            <a:r>
              <a:rPr lang="ru-RU" sz="2000" b="1" dirty="0" smtClean="0">
                <a:solidFill>
                  <a:srgbClr val="003192"/>
                </a:solidFill>
              </a:rPr>
              <a:t>380 </a:t>
            </a:r>
            <a:r>
              <a:rPr lang="ru-RU" sz="2000" dirty="0" smtClean="0">
                <a:solidFill>
                  <a:srgbClr val="003192"/>
                </a:solidFill>
              </a:rPr>
              <a:t>аспирантов и докторантов 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ru-RU" sz="2000" dirty="0">
                <a:solidFill>
                  <a:srgbClr val="003192"/>
                </a:solidFill>
              </a:rPr>
              <a:t>Доля научно-педагогических работников </a:t>
            </a:r>
            <a:r>
              <a:rPr lang="ru-RU" sz="2000" b="1" dirty="0">
                <a:solidFill>
                  <a:srgbClr val="003192"/>
                </a:solidFill>
              </a:rPr>
              <a:t>с ученой степенью</a:t>
            </a:r>
            <a:r>
              <a:rPr lang="ru-RU" sz="2000" dirty="0">
                <a:solidFill>
                  <a:srgbClr val="003192"/>
                </a:solidFill>
              </a:rPr>
              <a:t> и (или) званием в общей численности </a:t>
            </a:r>
            <a:r>
              <a:rPr lang="ru-RU" sz="2000" dirty="0" smtClean="0">
                <a:solidFill>
                  <a:srgbClr val="003192"/>
                </a:solidFill>
              </a:rPr>
              <a:t>ППС выросла </a:t>
            </a:r>
            <a:r>
              <a:rPr lang="ru-RU" sz="2000" b="1" dirty="0">
                <a:solidFill>
                  <a:srgbClr val="003192"/>
                </a:solidFill>
              </a:rPr>
              <a:t>до 61,4 </a:t>
            </a:r>
            <a:r>
              <a:rPr lang="ru-RU" sz="2000" b="1" dirty="0" smtClean="0">
                <a:solidFill>
                  <a:srgbClr val="003192"/>
                </a:solidFill>
              </a:rPr>
              <a:t>%</a:t>
            </a:r>
            <a:r>
              <a:rPr lang="ru-RU" sz="2000" dirty="0" smtClean="0">
                <a:solidFill>
                  <a:srgbClr val="003192"/>
                </a:solidFill>
              </a:rPr>
              <a:t> (57,0 </a:t>
            </a:r>
            <a:r>
              <a:rPr lang="ru-RU" sz="2000" dirty="0">
                <a:solidFill>
                  <a:srgbClr val="003192"/>
                </a:solidFill>
              </a:rPr>
              <a:t>% </a:t>
            </a:r>
            <a:r>
              <a:rPr lang="ru-RU" sz="2000" dirty="0" smtClean="0">
                <a:solidFill>
                  <a:srgbClr val="003192"/>
                </a:solidFill>
              </a:rPr>
              <a:t>в 2010 </a:t>
            </a:r>
            <a:r>
              <a:rPr lang="ru-RU" sz="2000" dirty="0">
                <a:solidFill>
                  <a:srgbClr val="003192"/>
                </a:solidFill>
              </a:rPr>
              <a:t>г</a:t>
            </a:r>
            <a:r>
              <a:rPr lang="ru-RU" sz="2000" dirty="0" smtClean="0">
                <a:solidFill>
                  <a:srgbClr val="003192"/>
                </a:solidFill>
              </a:rPr>
              <a:t>.).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000" dirty="0" smtClean="0">
                <a:solidFill>
                  <a:srgbClr val="003192"/>
                </a:solidFill>
              </a:rPr>
              <a:t>Профессорско-преподавательский </a:t>
            </a:r>
            <a:r>
              <a:rPr lang="ru-RU" sz="2000" dirty="0">
                <a:solidFill>
                  <a:srgbClr val="003192"/>
                </a:solidFill>
              </a:rPr>
              <a:t>состав университета, научные сотрудники, докторанты и аспиранты реализуют </a:t>
            </a:r>
            <a:r>
              <a:rPr lang="ru-RU" sz="2000" b="1" dirty="0">
                <a:solidFill>
                  <a:srgbClr val="003192"/>
                </a:solidFill>
              </a:rPr>
              <a:t>272 научных </a:t>
            </a:r>
            <a:r>
              <a:rPr lang="ru-RU" sz="2000" b="1" dirty="0" smtClean="0">
                <a:solidFill>
                  <a:srgbClr val="003192"/>
                </a:solidFill>
              </a:rPr>
              <a:t>проекта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rgbClr val="003192"/>
                </a:solidFill>
              </a:rPr>
              <a:t>9</a:t>
            </a:r>
            <a:r>
              <a:rPr lang="ru-RU" sz="2000" dirty="0" smtClean="0">
                <a:solidFill>
                  <a:srgbClr val="003192"/>
                </a:solidFill>
              </a:rPr>
              <a:t> научно-исследовательских проектов по </a:t>
            </a:r>
            <a:r>
              <a:rPr lang="ru-RU" sz="2000" b="1" dirty="0" smtClean="0">
                <a:solidFill>
                  <a:srgbClr val="003192"/>
                </a:solidFill>
              </a:rPr>
              <a:t>ФЦП,</a:t>
            </a:r>
            <a:r>
              <a:rPr lang="ru-RU" sz="2000" dirty="0" smtClean="0">
                <a:solidFill>
                  <a:srgbClr val="003192"/>
                </a:solidFill>
              </a:rPr>
              <a:t> </a:t>
            </a:r>
            <a:r>
              <a:rPr lang="ru-RU" sz="2000" b="1" dirty="0" smtClean="0">
                <a:solidFill>
                  <a:srgbClr val="003192"/>
                </a:solidFill>
              </a:rPr>
              <a:t>10</a:t>
            </a:r>
            <a:r>
              <a:rPr lang="ru-RU" sz="2000" dirty="0" smtClean="0">
                <a:solidFill>
                  <a:srgbClr val="003192"/>
                </a:solidFill>
              </a:rPr>
              <a:t> – по </a:t>
            </a:r>
            <a:r>
              <a:rPr lang="ru-RU" sz="2000" b="1" dirty="0" smtClean="0">
                <a:solidFill>
                  <a:srgbClr val="003192"/>
                </a:solidFill>
              </a:rPr>
              <a:t>конкурсам грантов,</a:t>
            </a:r>
            <a:r>
              <a:rPr lang="ru-RU" sz="2000" dirty="0" smtClean="0">
                <a:solidFill>
                  <a:srgbClr val="003192"/>
                </a:solidFill>
              </a:rPr>
              <a:t> </a:t>
            </a:r>
            <a:r>
              <a:rPr lang="ru-RU" sz="2000" b="1" dirty="0" smtClean="0">
                <a:solidFill>
                  <a:srgbClr val="003192"/>
                </a:solidFill>
              </a:rPr>
              <a:t>4 </a:t>
            </a:r>
            <a:r>
              <a:rPr lang="ru-RU" sz="2000" dirty="0" smtClean="0">
                <a:solidFill>
                  <a:srgbClr val="003192"/>
                </a:solidFill>
              </a:rPr>
              <a:t>- по </a:t>
            </a:r>
            <a:r>
              <a:rPr lang="ru-RU" sz="2000" b="1" dirty="0" smtClean="0">
                <a:solidFill>
                  <a:srgbClr val="003192"/>
                </a:solidFill>
              </a:rPr>
              <a:t>международным грантам,</a:t>
            </a:r>
            <a:r>
              <a:rPr lang="ru-RU" sz="2000" dirty="0" smtClean="0">
                <a:solidFill>
                  <a:srgbClr val="003192"/>
                </a:solidFill>
              </a:rPr>
              <a:t> </a:t>
            </a:r>
            <a:r>
              <a:rPr lang="ru-RU" sz="2000" b="1" dirty="0" smtClean="0">
                <a:solidFill>
                  <a:srgbClr val="003192"/>
                </a:solidFill>
              </a:rPr>
              <a:t>136 </a:t>
            </a:r>
            <a:r>
              <a:rPr lang="ru-RU" sz="2000" dirty="0" smtClean="0">
                <a:solidFill>
                  <a:srgbClr val="003192"/>
                </a:solidFill>
              </a:rPr>
              <a:t> – по </a:t>
            </a:r>
            <a:r>
              <a:rPr lang="ru-RU" sz="2000" b="1" dirty="0" smtClean="0">
                <a:solidFill>
                  <a:srgbClr val="003192"/>
                </a:solidFill>
              </a:rPr>
              <a:t>договорам</a:t>
            </a:r>
            <a:r>
              <a:rPr lang="ru-RU" sz="2000" dirty="0" smtClean="0">
                <a:solidFill>
                  <a:srgbClr val="003192"/>
                </a:solidFill>
              </a:rPr>
              <a:t> с предприятиями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rgbClr val="003192"/>
                </a:solidFill>
              </a:rPr>
              <a:t>Объем </a:t>
            </a:r>
            <a:r>
              <a:rPr lang="ru-RU" sz="2000" b="1" dirty="0">
                <a:solidFill>
                  <a:srgbClr val="003192"/>
                </a:solidFill>
              </a:rPr>
              <a:t>финансирования науки </a:t>
            </a:r>
            <a:r>
              <a:rPr lang="ru-RU" sz="2000" dirty="0" smtClean="0">
                <a:solidFill>
                  <a:srgbClr val="003192"/>
                </a:solidFill>
              </a:rPr>
              <a:t>составил </a:t>
            </a:r>
            <a:r>
              <a:rPr lang="ru-RU" sz="2000" b="1" dirty="0" smtClean="0">
                <a:solidFill>
                  <a:srgbClr val="003192"/>
                </a:solidFill>
              </a:rPr>
              <a:t>142,3 млн. руб.</a:t>
            </a:r>
            <a:br>
              <a:rPr lang="ru-RU" sz="2000" b="1" dirty="0" smtClean="0">
                <a:solidFill>
                  <a:srgbClr val="003192"/>
                </a:solidFill>
              </a:rPr>
            </a:br>
            <a:r>
              <a:rPr lang="ru-RU" sz="2000" b="1" dirty="0" smtClean="0">
                <a:solidFill>
                  <a:srgbClr val="003192"/>
                </a:solidFill>
              </a:rPr>
              <a:t>(</a:t>
            </a:r>
            <a:r>
              <a:rPr lang="ru-RU" sz="2000" dirty="0" smtClean="0">
                <a:solidFill>
                  <a:srgbClr val="003192"/>
                </a:solidFill>
              </a:rPr>
              <a:t>по </a:t>
            </a:r>
            <a:r>
              <a:rPr lang="ru-RU" sz="2000" dirty="0">
                <a:solidFill>
                  <a:srgbClr val="003192"/>
                </a:solidFill>
              </a:rPr>
              <a:t>сравнению с 2010 </a:t>
            </a:r>
            <a:r>
              <a:rPr lang="ru-RU" sz="2000" dirty="0" smtClean="0">
                <a:solidFill>
                  <a:srgbClr val="003192"/>
                </a:solidFill>
              </a:rPr>
              <a:t>г. прирост более, чем в 2 раза).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59788" y="6337300"/>
            <a:ext cx="504825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6" name="Picture 17" descr="lab02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6069"/>
            <a:ext cx="1328239" cy="100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D:\Документы\Мои рисунки\для Урала\Фотографии\P1070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9160"/>
            <a:ext cx="1346269" cy="1008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3" descr="W:\Department_of_theoretical_and_applied_chemistry\Кожевников\Ташкэнт\фурсе 030.jpg"/>
          <p:cNvPicPr>
            <a:picLocks noChangeAspect="1" noChangeArrowheads="1"/>
          </p:cNvPicPr>
          <p:nvPr/>
        </p:nvPicPr>
        <p:blipFill>
          <a:blip r:embed="rId4" cstate="print"/>
          <a:srcRect r="7901"/>
          <a:stretch>
            <a:fillRect/>
          </a:stretch>
        </p:blipFill>
        <p:spPr bwMode="auto">
          <a:xfrm>
            <a:off x="0" y="3789040"/>
            <a:ext cx="1331640" cy="108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Академик В.А. Черешнев и член-корреспондент А.Н. Чилингаров на пресс-конференци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936"/>
            <a:ext cx="1331640" cy="95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mitry Medvedev 5 June 2009-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88840"/>
            <a:ext cx="1347705" cy="8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90020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619672" y="1556792"/>
            <a:ext cx="6624736" cy="4752528"/>
          </a:xfrm>
        </p:spPr>
        <p:txBody>
          <a:bodyPr/>
          <a:lstStyle/>
          <a:p>
            <a:pPr marL="177800" indent="-177800">
              <a:buNone/>
            </a:pPr>
            <a:r>
              <a:rPr lang="ru-RU" b="1" dirty="0" smtClean="0"/>
              <a:t>«…</a:t>
            </a:r>
            <a:r>
              <a:rPr lang="ru-RU" b="1" dirty="0" smtClean="0">
                <a:solidFill>
                  <a:srgbClr val="000099"/>
                </a:solidFill>
              </a:rPr>
              <a:t>проводить </a:t>
            </a:r>
            <a:r>
              <a:rPr lang="ru-RU" b="1" dirty="0">
                <a:solidFill>
                  <a:srgbClr val="000099"/>
                </a:solidFill>
              </a:rPr>
              <a:t>конструктивную линию на укрепление </a:t>
            </a:r>
            <a:r>
              <a:rPr lang="ru-RU" b="1" dirty="0" err="1">
                <a:solidFill>
                  <a:srgbClr val="000099"/>
                </a:solidFill>
              </a:rPr>
              <a:t>разноформатного</a:t>
            </a:r>
            <a:r>
              <a:rPr lang="ru-RU" b="1" dirty="0">
                <a:solidFill>
                  <a:srgbClr val="000099"/>
                </a:solidFill>
              </a:rPr>
              <a:t> сотрудничества в Арктике при уважении суверенитета и юрисдикции арктических </a:t>
            </a:r>
            <a:r>
              <a:rPr lang="ru-RU" b="1" dirty="0" smtClean="0">
                <a:solidFill>
                  <a:srgbClr val="000099"/>
                </a:solidFill>
              </a:rPr>
              <a:t>государств»</a:t>
            </a:r>
          </a:p>
          <a:p>
            <a:pPr algn="r">
              <a:buNone/>
            </a:pPr>
            <a:r>
              <a:rPr lang="ru-RU" b="1" i="1" dirty="0" smtClean="0">
                <a:solidFill>
                  <a:srgbClr val="000099"/>
                </a:solidFill>
              </a:rPr>
              <a:t>В.В. Путин</a:t>
            </a:r>
          </a:p>
          <a:p>
            <a:pPr>
              <a:buNone/>
            </a:pPr>
            <a:endParaRPr lang="ru-RU" sz="18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7800" indent="-17780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«Арктический регион имеет для нас в полном смысле стратегическое значение. С его развитием связано решение долгосрочных задач страны и ее конкурентоспособность на глобальных рынках»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	</a:t>
            </a:r>
            <a:r>
              <a:rPr lang="ru-RU" b="1" i="1" dirty="0" smtClean="0">
                <a:solidFill>
                  <a:srgbClr val="000099"/>
                </a:solidFill>
              </a:rPr>
              <a:t>Д.А. Медведев</a:t>
            </a:r>
            <a:endParaRPr lang="ru-RU" sz="1800" b="1" i="1" dirty="0">
              <a:solidFill>
                <a:srgbClr val="000099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192688" cy="792088"/>
          </a:xfrm>
        </p:spPr>
        <p:txBody>
          <a:bodyPr/>
          <a:lstStyle/>
          <a:p>
            <a:r>
              <a:rPr lang="ru-RU" sz="2400" dirty="0" smtClean="0"/>
              <a:t>Выбор приоритетных</a:t>
            </a:r>
            <a:br>
              <a:rPr lang="ru-RU" sz="2400" dirty="0" smtClean="0"/>
            </a:br>
            <a:r>
              <a:rPr lang="ru-RU" sz="2400" dirty="0" smtClean="0"/>
              <a:t>направлений развития САФУ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45224"/>
            <a:ext cx="1835696" cy="1412777"/>
          </a:xfrm>
          <a:prstGeom prst="rect">
            <a:avLst/>
          </a:prstGeom>
          <a:ln>
            <a:noFill/>
          </a:ln>
          <a:effectLst>
            <a:outerShdw blurRad="292100" dist="139700" dir="18120000" algn="tl" rotWithShape="0">
              <a:srgbClr val="003399">
                <a:alpha val="65000"/>
              </a:srgbClr>
            </a:outerShdw>
          </a:effectLst>
        </p:spPr>
      </p:pic>
      <p:pic>
        <p:nvPicPr>
          <p:cNvPr id="6" name="Рисунок 5" descr="http://news.kremlin.ru/media/events/photos/big/41d3e9e37da5aa2ed73c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2060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7102" y="260648"/>
            <a:ext cx="7596187" cy="766189"/>
          </a:xfrm>
        </p:spPr>
        <p:txBody>
          <a:bodyPr/>
          <a:lstStyle/>
          <a:p>
            <a:pPr marL="0" indent="0"/>
            <a:r>
              <a:rPr lang="ru-RU" sz="2200" dirty="0" smtClean="0"/>
              <a:t>Научно-инновационная система</a:t>
            </a:r>
            <a:br>
              <a:rPr lang="ru-RU" sz="2200" dirty="0" smtClean="0"/>
            </a:br>
            <a:r>
              <a:rPr lang="ru-RU" sz="2200" dirty="0" smtClean="0"/>
              <a:t>включает </a:t>
            </a:r>
            <a:r>
              <a:rPr lang="ru-RU" sz="2200" dirty="0"/>
              <a:t>в себя ряд </a:t>
            </a:r>
            <a:r>
              <a:rPr lang="ru-RU" sz="2200" dirty="0" smtClean="0"/>
              <a:t>центров </a:t>
            </a:r>
            <a:r>
              <a:rPr lang="ru-RU" sz="2200" dirty="0"/>
              <a:t>и </a:t>
            </a:r>
            <a:r>
              <a:rPr lang="ru-RU" sz="2200" dirty="0" smtClean="0"/>
              <a:t>лабораторий</a:t>
            </a:r>
            <a:r>
              <a:rPr lang="ru-RU" sz="2200" dirty="0"/>
              <a:t>:</a:t>
            </a:r>
          </a:p>
        </p:txBody>
      </p:sp>
      <p:sp>
        <p:nvSpPr>
          <p:cNvPr id="33794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59788" y="6337300"/>
            <a:ext cx="5048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91BB0F4-4F2C-41EA-918A-97DDE79B7C1C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1297102" y="1026837"/>
            <a:ext cx="7667625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Центр </a:t>
            </a:r>
            <a:r>
              <a:rPr lang="ru-RU" sz="2200" dirty="0">
                <a:solidFill>
                  <a:srgbClr val="003192"/>
                </a:solidFill>
                <a:latin typeface="+mn-lt"/>
              </a:rPr>
              <a:t>коллективного пользования научным оборудованием «Арктика»</a:t>
            </a:r>
          </a:p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Центр </a:t>
            </a:r>
            <a:r>
              <a:rPr lang="ru-RU" sz="2200" dirty="0">
                <a:solidFill>
                  <a:srgbClr val="003192"/>
                </a:solidFill>
                <a:latin typeface="+mn-lt"/>
              </a:rPr>
              <a:t>космического мониторинга </a:t>
            </a: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Арктики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</a:rPr>
              <a:t>Центр исследования лесов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</a:rPr>
              <a:t>Центр обработки данных;</a:t>
            </a:r>
          </a:p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Центр </a:t>
            </a:r>
            <a:r>
              <a:rPr lang="ru-RU" sz="2200" dirty="0">
                <a:solidFill>
                  <a:srgbClr val="003192"/>
                </a:solidFill>
                <a:latin typeface="+mn-lt"/>
              </a:rPr>
              <a:t>обучения </a:t>
            </a: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цифровому моделированию </a:t>
            </a:r>
            <a:r>
              <a:rPr lang="ru-RU" sz="2200" dirty="0">
                <a:solidFill>
                  <a:srgbClr val="003192"/>
                </a:solidFill>
                <a:latin typeface="+mn-lt"/>
              </a:rPr>
              <a:t>и управлению разработкой месторождения</a:t>
            </a:r>
          </a:p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>
                <a:solidFill>
                  <a:srgbClr val="003192"/>
                </a:solidFill>
                <a:latin typeface="+mn-lt"/>
              </a:rPr>
              <a:t>Центр арктических нефтегазовых лабораторных исследований</a:t>
            </a:r>
          </a:p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>
                <a:solidFill>
                  <a:srgbClr val="003192"/>
                </a:solidFill>
                <a:latin typeface="+mn-lt"/>
              </a:rPr>
              <a:t>Центр радиотехнического мониторинга</a:t>
            </a:r>
          </a:p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Центр </a:t>
            </a:r>
            <a:r>
              <a:rPr lang="ru-RU" sz="2200" dirty="0">
                <a:solidFill>
                  <a:srgbClr val="003192"/>
                </a:solidFill>
                <a:latin typeface="+mn-lt"/>
              </a:rPr>
              <a:t>инновационного </a:t>
            </a:r>
            <a:r>
              <a:rPr lang="ru-RU" sz="2200" dirty="0" smtClean="0">
                <a:solidFill>
                  <a:srgbClr val="003192"/>
                </a:solidFill>
                <a:latin typeface="+mn-lt"/>
              </a:rPr>
              <a:t>обучения</a:t>
            </a:r>
            <a:endParaRPr lang="ru-RU" sz="1600" b="1" dirty="0">
              <a:solidFill>
                <a:srgbClr val="262673"/>
              </a:solidFill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8" y="4440590"/>
            <a:ext cx="1356091" cy="98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1" descr="C:\Users\s.koposov\Desktop\фото_открытие центра дзз\IMG_9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6535"/>
            <a:ext cx="1331913" cy="194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User\Documents\ПРЕЗЕНТАЦИЯ_12 ДЕКАБРЯ\Наука\IMG_15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1" y="5429013"/>
            <a:ext cx="2229627" cy="1486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ПРЕЗЕНТАЦИЯ_12 ДЕКАБРЯ\Наука\IMG_9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05949"/>
            <a:ext cx="2178075" cy="1452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ocuments\ПРЕЗЕНТАЦИЯ_12 ДЕКАБРЯ\Наука\IMG_94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68100"/>
            <a:ext cx="2237735" cy="1491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ocuments\ПРЕЗЕНТАЦИЯ_12 ДЕКАБРЯ\Наука\IMG_96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98" y="5368100"/>
            <a:ext cx="2198502" cy="1489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7416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31640" y="980728"/>
            <a:ext cx="7560840" cy="5733256"/>
          </a:xfrm>
        </p:spPr>
        <p:txBody>
          <a:bodyPr/>
          <a:lstStyle/>
          <a:p>
            <a:pPr lvl="0"/>
            <a:r>
              <a:rPr lang="ru-RU" sz="1600" dirty="0"/>
              <a:t>апрель-июнь </a:t>
            </a:r>
            <a:r>
              <a:rPr lang="ru-RU" sz="1600" dirty="0" smtClean="0"/>
              <a:t>- </a:t>
            </a:r>
            <a:r>
              <a:rPr lang="ru-RU" sz="1600" b="1" dirty="0" smtClean="0"/>
              <a:t>научно-спортивная </a:t>
            </a:r>
            <a:r>
              <a:rPr lang="ru-RU" sz="1600" b="1" dirty="0"/>
              <a:t>экспедиция </a:t>
            </a:r>
            <a:r>
              <a:rPr lang="ru-RU" sz="1600" b="1" dirty="0" smtClean="0"/>
              <a:t>«</a:t>
            </a:r>
            <a:r>
              <a:rPr lang="ru-RU" sz="1600" b="1" dirty="0"/>
              <a:t>Семь вершин Аляски» </a:t>
            </a:r>
            <a:r>
              <a:rPr lang="ru-RU" sz="1600" dirty="0" smtClean="0"/>
              <a:t>(</a:t>
            </a:r>
            <a:r>
              <a:rPr lang="ru-RU" sz="1600" dirty="0"/>
              <a:t>грант «</a:t>
            </a:r>
            <a:r>
              <a:rPr lang="en-US" sz="1600" dirty="0"/>
              <a:t>Red Fox Challenge</a:t>
            </a:r>
            <a:r>
              <a:rPr lang="ru-RU" sz="1600" dirty="0" smtClean="0"/>
              <a:t>»)</a:t>
            </a:r>
          </a:p>
          <a:p>
            <a:pPr lvl="0"/>
            <a:r>
              <a:rPr lang="ru-RU" sz="1600" dirty="0" smtClean="0"/>
              <a:t>12-24 июля - </a:t>
            </a:r>
            <a:r>
              <a:rPr lang="ru-RU" sz="1600" b="1" dirty="0" smtClean="0"/>
              <a:t>фольклорно-антропологическая экспедиция на Зимний берег Белого моря</a:t>
            </a:r>
            <a:r>
              <a:rPr lang="ru-RU" sz="1600" dirty="0" smtClean="0"/>
              <a:t> в рамках проекта РГНФ «Фольклорная традиция Зимнего берега Белого моря как этно-культурный феномен».</a:t>
            </a:r>
          </a:p>
          <a:p>
            <a:pPr lvl="0"/>
            <a:r>
              <a:rPr lang="ru-RU" sz="1600" dirty="0"/>
              <a:t>и</a:t>
            </a:r>
            <a:r>
              <a:rPr lang="ru-RU" sz="1600" dirty="0" smtClean="0"/>
              <a:t>юль - парусная экспедиция </a:t>
            </a:r>
            <a:r>
              <a:rPr lang="ru-RU" sz="1600" b="1" dirty="0" smtClean="0"/>
              <a:t>по Белому морю «80 параллель»</a:t>
            </a:r>
          </a:p>
          <a:p>
            <a:r>
              <a:rPr lang="ru-RU" sz="1600" dirty="0"/>
              <a:t>и</a:t>
            </a:r>
            <a:r>
              <a:rPr lang="ru-RU" sz="1600" dirty="0" smtClean="0"/>
              <a:t>юль - полярная </a:t>
            </a:r>
            <a:r>
              <a:rPr lang="ru-RU" sz="1600" b="1" dirty="0"/>
              <a:t>научная экспедиция на архипелаге Новая Земля </a:t>
            </a:r>
            <a:r>
              <a:rPr lang="ru-RU" sz="1600" dirty="0"/>
              <a:t>для</a:t>
            </a:r>
            <a:r>
              <a:rPr lang="ru-RU" sz="1600" b="1" dirty="0"/>
              <a:t> </a:t>
            </a:r>
            <a:r>
              <a:rPr lang="ru-RU" sz="1600" dirty="0"/>
              <a:t>изучения антропогенного влияние на местность, флору и фауну территорий, принадлежащих ФНП «Русская Арктика».</a:t>
            </a:r>
          </a:p>
          <a:p>
            <a:pPr lvl="0"/>
            <a:r>
              <a:rPr lang="ru-RU" sz="1600" dirty="0" smtClean="0"/>
              <a:t>июль-август - участие в </a:t>
            </a:r>
            <a:r>
              <a:rPr lang="ru-RU" sz="1600" b="1" dirty="0" smtClean="0"/>
              <a:t>научной экспедиции «Наследие Русской Америки», </a:t>
            </a:r>
            <a:r>
              <a:rPr lang="ru-RU" sz="1600" dirty="0" smtClean="0"/>
              <a:t>организованной РАН и РГО</a:t>
            </a:r>
          </a:p>
          <a:p>
            <a:pPr lvl="0"/>
            <a:r>
              <a:rPr lang="ru-RU" sz="1600" dirty="0" smtClean="0"/>
              <a:t>июль-август – </a:t>
            </a:r>
            <a:r>
              <a:rPr lang="ru-RU" sz="1600" b="1" dirty="0" smtClean="0"/>
              <a:t>археологическая экспедиция на Соловецких островах </a:t>
            </a:r>
          </a:p>
          <a:p>
            <a:pPr lvl="0"/>
            <a:r>
              <a:rPr lang="ru-RU" sz="1600" dirty="0" smtClean="0"/>
              <a:t>август - третий этап </a:t>
            </a:r>
            <a:r>
              <a:rPr lang="ru-RU" sz="1600" b="1" dirty="0" smtClean="0"/>
              <a:t>научно-просветительской экспедиции САФУ-МГУ «Путь в науку»</a:t>
            </a:r>
            <a:r>
              <a:rPr lang="ru-RU" sz="1600" dirty="0" smtClean="0"/>
              <a:t>, посвященной 300-летию со дня рождения М.В. Ломоносова. </a:t>
            </a:r>
          </a:p>
          <a:p>
            <a:pPr lvl="0"/>
            <a:r>
              <a:rPr lang="ru-RU" sz="1600" dirty="0" smtClean="0"/>
              <a:t>август-сентябрь </a:t>
            </a:r>
            <a:r>
              <a:rPr lang="ru-RU" sz="1600" b="1" dirty="0" smtClean="0"/>
              <a:t>экспедиция на научно-исследовательском судне «Профессор Молчанов»: </a:t>
            </a:r>
            <a:r>
              <a:rPr lang="ru-RU" sz="1600" dirty="0" smtClean="0"/>
              <a:t>Архангельск-</a:t>
            </a:r>
            <a:r>
              <a:rPr lang="ru-RU" sz="1600" dirty="0" err="1" smtClean="0"/>
              <a:t>Певек</a:t>
            </a:r>
            <a:r>
              <a:rPr lang="ru-RU" sz="1600" dirty="0" smtClean="0"/>
              <a:t>-</a:t>
            </a:r>
            <a:r>
              <a:rPr lang="ru-RU" sz="1600" dirty="0" err="1" smtClean="0"/>
              <a:t>о.Врангеля</a:t>
            </a:r>
            <a:r>
              <a:rPr lang="ru-RU" sz="1600" dirty="0" smtClean="0"/>
              <a:t>-</a:t>
            </a:r>
            <a:r>
              <a:rPr lang="ru-RU" sz="1600" dirty="0" err="1" smtClean="0"/>
              <a:t>Певек</a:t>
            </a:r>
            <a:r>
              <a:rPr lang="ru-RU" sz="1600" dirty="0" smtClean="0"/>
              <a:t>-Архангельск (45 суток) в рамках ФЦП «Мировой океан».</a:t>
            </a:r>
          </a:p>
          <a:p>
            <a:pPr lvl="0"/>
            <a:r>
              <a:rPr lang="ru-RU" sz="1600" dirty="0" smtClean="0"/>
              <a:t>сентябрь – </a:t>
            </a:r>
            <a:r>
              <a:rPr lang="ru-RU" sz="1600" dirty="0" err="1" smtClean="0"/>
              <a:t>норвежско-польско-российская</a:t>
            </a:r>
            <a:r>
              <a:rPr lang="ru-RU" sz="1600" dirty="0" smtClean="0"/>
              <a:t> </a:t>
            </a:r>
            <a:r>
              <a:rPr lang="ru-RU" sz="1600" b="1" dirty="0" smtClean="0"/>
              <a:t>экспедиция вокруг Шпицбергена</a:t>
            </a:r>
          </a:p>
          <a:p>
            <a:pPr lvl="0"/>
            <a:r>
              <a:rPr lang="ru-RU" sz="1600" dirty="0" smtClean="0"/>
              <a:t>декабрь </a:t>
            </a:r>
            <a:r>
              <a:rPr lang="ru-RU" sz="1600" b="1" dirty="0" smtClean="0"/>
              <a:t>– экспедиция на «Землю Санникова»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3" y="116632"/>
            <a:ext cx="6768356" cy="792088"/>
          </a:xfrm>
        </p:spPr>
        <p:txBody>
          <a:bodyPr/>
          <a:lstStyle/>
          <a:p>
            <a:r>
              <a:rPr lang="ru-RU" sz="1800" dirty="0" smtClean="0">
                <a:solidFill>
                  <a:srgbClr val="003192"/>
                </a:solidFill>
              </a:rPr>
              <a:t>Полярная комплексная экспедиция</a:t>
            </a:r>
            <a:br>
              <a:rPr lang="ru-RU" sz="1800" dirty="0" smtClean="0">
                <a:solidFill>
                  <a:srgbClr val="003192"/>
                </a:solidFill>
              </a:rPr>
            </a:br>
            <a:r>
              <a:rPr lang="ru-RU" sz="1800" dirty="0" smtClean="0">
                <a:solidFill>
                  <a:srgbClr val="003192"/>
                </a:solidFill>
              </a:rPr>
              <a:t>(САФУ + ИЭПС УрО РАН + </a:t>
            </a:r>
            <a:r>
              <a:rPr lang="ru-RU" sz="1800" dirty="0" err="1" smtClean="0">
                <a:solidFill>
                  <a:srgbClr val="003192"/>
                </a:solidFill>
              </a:rPr>
              <a:t>Севгидромет</a:t>
            </a:r>
            <a:r>
              <a:rPr lang="ru-RU" sz="1800" dirty="0" smtClean="0">
                <a:solidFill>
                  <a:srgbClr val="003192"/>
                </a:solidFill>
              </a:rPr>
              <a:t>)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59788" y="6337300"/>
            <a:ext cx="504825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6" name="Рисунок 5" descr="Экспедиция «Аляска-2011» продолжает свою работу">
            <a:hlinkClick r:id="rId2" tooltip="'&lt;a href=&quot;/upload/iblock/0da/stmiudialkgvpkkjrptw.jpg&quot;&gt;Ссылка для скачивания (600x398)&lt;/a&gt;'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1331640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2" descr="D:\рс\РабСтол2\Полярная экспедиция 2009\Полярная экспеди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-26988"/>
            <a:ext cx="115252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liamtsa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1331640" cy="94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cuments\ПРЕЗЕНТАЦИЯ_12 ДЕКАБРЯ\80-я параллель\IMG_7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331639" cy="1995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User\Documents\ПРЕЗЕНТАЦИЯ_12 ДЕКАБРЯ\Аляска\IMG_0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6852"/>
            <a:ext cx="1390867" cy="10111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1902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1484784"/>
            <a:ext cx="7488832" cy="3744416"/>
          </a:xfrm>
        </p:spPr>
        <p:txBody>
          <a:bodyPr/>
          <a:lstStyle/>
          <a:p>
            <a:pPr marL="0" lvl="0" indent="0">
              <a:buNone/>
            </a:pPr>
            <a:r>
              <a:rPr lang="ru-RU" sz="1600" b="1" dirty="0" smtClean="0"/>
              <a:t>Сроки: </a:t>
            </a:r>
            <a:r>
              <a:rPr lang="ru-RU" sz="1600" dirty="0" smtClean="0"/>
              <a:t>июнь-июль 2012, 40 дней</a:t>
            </a:r>
          </a:p>
          <a:p>
            <a:pPr marL="0" lvl="0" indent="0">
              <a:buNone/>
            </a:pPr>
            <a:r>
              <a:rPr lang="ru-RU" sz="1600" b="1" dirty="0" smtClean="0"/>
              <a:t>Маршрут: </a:t>
            </a:r>
            <a:r>
              <a:rPr lang="ru-RU" sz="1600" dirty="0" smtClean="0"/>
              <a:t>Белое и Баренцево море, архипелаг Новая земля, ЗФИ, Шпицберген</a:t>
            </a:r>
          </a:p>
          <a:p>
            <a:pPr marL="0" lvl="0" indent="0">
              <a:buNone/>
            </a:pPr>
            <a:r>
              <a:rPr lang="ru-RU" sz="1600" b="1" dirty="0" smtClean="0"/>
              <a:t>Участники: </a:t>
            </a:r>
            <a:r>
              <a:rPr lang="ru-RU" sz="1600" dirty="0" smtClean="0"/>
              <a:t>60 человек, из низ 25 студентов и аспирантов САФУ</a:t>
            </a:r>
          </a:p>
          <a:p>
            <a:pPr marL="0" lvl="0" indent="0">
              <a:buNone/>
            </a:pPr>
            <a:r>
              <a:rPr lang="ru-RU" sz="1800" b="1" u="sng" dirty="0" smtClean="0"/>
              <a:t>Цели: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усвоении комплекса понятий об основных законах пространственно-временной организации морских и наземных арктических и субарктических природных комплексов локального и регионального уровней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овладении методикой океанологических, метеорологических, географических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</a:rPr>
              <a:t>геоэкологических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и физико-химических исследований для овладения научным аппаратом обработки новой информации об Арктике</a:t>
            </a:r>
          </a:p>
          <a:p>
            <a:pPr marL="0" lvl="0" indent="0">
              <a:buNone/>
            </a:pPr>
            <a:endParaRPr lang="ru-RU" sz="18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560840" cy="1224136"/>
          </a:xfrm>
        </p:spPr>
        <p:txBody>
          <a:bodyPr/>
          <a:lstStyle/>
          <a:p>
            <a:r>
              <a:rPr lang="ru-RU" sz="2200" dirty="0">
                <a:solidFill>
                  <a:srgbClr val="003192"/>
                </a:solidFill>
              </a:rPr>
              <a:t>2012 </a:t>
            </a:r>
            <a:r>
              <a:rPr lang="ru-RU" sz="2200" dirty="0" smtClean="0">
                <a:solidFill>
                  <a:srgbClr val="003192"/>
                </a:solidFill>
              </a:rPr>
              <a:t>год </a:t>
            </a:r>
            <a:r>
              <a:rPr lang="ru-RU" sz="2200" dirty="0">
                <a:solidFill>
                  <a:srgbClr val="003192"/>
                </a:solidFill>
              </a:rPr>
              <a:t>- </a:t>
            </a:r>
            <a:r>
              <a:rPr lang="ru-RU" sz="2200" dirty="0" smtClean="0">
                <a:solidFill>
                  <a:srgbClr val="003192"/>
                </a:solidFill>
              </a:rPr>
              <a:t>«Арктический плавучий </a:t>
            </a:r>
            <a:r>
              <a:rPr lang="ru-RU" sz="2200" dirty="0">
                <a:solidFill>
                  <a:srgbClr val="003192"/>
                </a:solidFill>
              </a:rPr>
              <a:t>университет» </a:t>
            </a:r>
            <a:r>
              <a:rPr lang="ru-RU" sz="2200" dirty="0" smtClean="0">
                <a:solidFill>
                  <a:srgbClr val="003192"/>
                </a:solidFill>
              </a:rPr>
              <a:t>на судне «Профессор Молчанов»</a:t>
            </a:r>
            <a:br>
              <a:rPr lang="ru-RU" sz="2200" dirty="0" smtClean="0">
                <a:solidFill>
                  <a:srgbClr val="003192"/>
                </a:solidFill>
              </a:rPr>
            </a:br>
            <a:r>
              <a:rPr lang="ru-RU" sz="1900" b="0" dirty="0" smtClean="0">
                <a:solidFill>
                  <a:srgbClr val="003192"/>
                </a:solidFill>
              </a:rPr>
              <a:t>(совместный проект с Северным УГМС Росгидромета и РГО)</a:t>
            </a:r>
            <a:endParaRPr lang="ru-RU" sz="2400" b="0" dirty="0">
              <a:solidFill>
                <a:srgbClr val="00319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59788" y="6337300"/>
            <a:ext cx="504825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10" name="Рисунок 9" descr="Проект «Плавучий университет» получил поддержку Русского географического общества">
            <a:hlinkClick r:id="rId3" tooltip="&quot;&lt;a href=&quot;/upload/iblock/a2e/anxnflwiphqvilpm gv eagjkskegl.jpg&quot;&gt;Ссылка для скачивания (448x277)&lt;/a&gt;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73216"/>
            <a:ext cx="2411760" cy="14847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383312"/>
            <a:ext cx="2232248" cy="14746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C:\Users\Артём\Desktop\карты\Карта-схема Бар. моря.jpg"/>
          <p:cNvPicPr/>
          <p:nvPr/>
        </p:nvPicPr>
        <p:blipFill>
          <a:blip r:embed="rId6" cstate="print"/>
          <a:srcRect l="23729" t="4518" r="5932" b="6927"/>
          <a:stretch>
            <a:fillRect/>
          </a:stretch>
        </p:blipFill>
        <p:spPr bwMode="auto">
          <a:xfrm>
            <a:off x="4499992" y="5373216"/>
            <a:ext cx="2555776" cy="14847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60848"/>
            <a:ext cx="1331640" cy="105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/>
          <a:srcRect l="2356" t="19797" r="3040"/>
          <a:stretch>
            <a:fillRect/>
          </a:stretch>
        </p:blipFill>
        <p:spPr bwMode="auto">
          <a:xfrm>
            <a:off x="7019232" y="5373216"/>
            <a:ext cx="2124767" cy="148478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6936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2416" y="865672"/>
            <a:ext cx="78123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Океанологические </a:t>
            </a: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исследования на акватории Белого и Баренцева </a:t>
            </a: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морей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Изучение </a:t>
            </a: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природных и природно-антропогенных ландшафтов на </a:t>
            </a: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побережье Баренцева </a:t>
            </a: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и Белого морей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Исследование изменчивости метеорологических параметров  в  западном секторе  Арктики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Сейсмологические исследования арктических территорий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Гидрохимические исследования вод арктических морей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Исследование биоресурсов арктических морей и прибрежных территорий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Изучение ледовой обстановки в морях западного сектора </a:t>
            </a: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Российской Арктики</a:t>
            </a:r>
            <a:endParaRPr lang="ru-RU" sz="2000" dirty="0">
              <a:solidFill>
                <a:srgbClr val="01356F"/>
              </a:solidFill>
              <a:latin typeface="Calibri" pitchFamily="34" charset="0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Радиологическая оценка состояния арктических и </a:t>
            </a: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субарктических территорий</a:t>
            </a:r>
            <a:endParaRPr lang="ru-RU" sz="2000" dirty="0">
              <a:solidFill>
                <a:srgbClr val="01356F"/>
              </a:solidFill>
              <a:latin typeface="Calibri" pitchFamily="34" charset="0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1356F"/>
                </a:solidFill>
                <a:latin typeface="Calibri" pitchFamily="34" charset="0"/>
                <a:cs typeface="+mn-cs"/>
              </a:rPr>
              <a:t>Проведение комплексных исследований Белого </a:t>
            </a:r>
            <a:r>
              <a:rPr lang="ru-RU" sz="2000" dirty="0" smtClean="0">
                <a:solidFill>
                  <a:srgbClr val="01356F"/>
                </a:solidFill>
                <a:latin typeface="Calibri" pitchFamily="34" charset="0"/>
                <a:cs typeface="+mn-cs"/>
              </a:rPr>
              <a:t>моря</a:t>
            </a:r>
            <a:endParaRPr lang="ru-RU" sz="2000" dirty="0"/>
          </a:p>
        </p:txBody>
      </p:sp>
      <p:pic>
        <p:nvPicPr>
          <p:cNvPr id="3" name="Picture 3" descr="C:\Users\1\Desktop\logo_rshu_rus_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928694" cy="928694"/>
          </a:xfrm>
          <a:prstGeom prst="rect">
            <a:avLst/>
          </a:prstGeom>
          <a:noFill/>
        </p:spPr>
      </p:pic>
      <p:pic>
        <p:nvPicPr>
          <p:cNvPr id="4" name="Picture 6" descr="C:\Users\1\Desktop\emb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2996952"/>
            <a:ext cx="1296875" cy="857256"/>
          </a:xfrm>
          <a:prstGeom prst="rect">
            <a:avLst/>
          </a:prstGeom>
          <a:noFill/>
        </p:spPr>
      </p:pic>
      <p:pic>
        <p:nvPicPr>
          <p:cNvPr id="5" name="Picture 7" descr="C:\Users\1\Desktop\header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3861048"/>
            <a:ext cx="1657350" cy="952500"/>
          </a:xfrm>
          <a:prstGeom prst="rect">
            <a:avLst/>
          </a:prstGeom>
          <a:noFill/>
        </p:spPr>
      </p:pic>
      <p:pic>
        <p:nvPicPr>
          <p:cNvPr id="6" name="Picture 12" descr="C:\Users\1\Desktop\news117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7152"/>
            <a:ext cx="1357322" cy="90488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785817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323025" y="116632"/>
            <a:ext cx="7812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3192"/>
                </a:solidFill>
                <a:latin typeface="Georgia" pitchFamily="18" charset="0"/>
                <a:ea typeface="+mj-ea"/>
                <a:cs typeface="+mj-cs"/>
              </a:rPr>
              <a:t>Обучение студентов и основные исследования</a:t>
            </a:r>
          </a:p>
          <a:p>
            <a:pPr algn="ctr"/>
            <a:r>
              <a:rPr lang="ru-RU" sz="2200" b="1" dirty="0">
                <a:solidFill>
                  <a:srgbClr val="003192"/>
                </a:solidFill>
                <a:latin typeface="Georgia" pitchFamily="18" charset="0"/>
                <a:ea typeface="+mj-ea"/>
                <a:cs typeface="+mj-cs"/>
              </a:rPr>
              <a:t>на НИС «Профессор Молчанов»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6022" y="5491584"/>
            <a:ext cx="1897977" cy="1366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1" name="Рисунок 10" descr="I:\Экспедиция Шпицберген\отчет\фото с видео\vlcsnap-2012-07-01-22h31m38s95.pn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71"/>
          <a:stretch>
            <a:fillRect/>
          </a:stretch>
        </p:blipFill>
        <p:spPr bwMode="auto">
          <a:xfrm>
            <a:off x="5248597" y="5534896"/>
            <a:ext cx="1997425" cy="1323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4" descr="G:\ЭКСПЕДИЦИЯ июнь-июль  2012\фото трофимовой\БЕЗ РАЗНИЦЫ\DSCN88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3" y="5534896"/>
            <a:ext cx="1828724" cy="1323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5" descr="G:\ЭКСПЕДИЦИЯ июнь-июль  2012\фото трофимовой\Плавучий университет\IMG_6840.JPG"/>
          <p:cNvPicPr>
            <a:picLocks noChangeAspect="1" noChangeArrowheads="1"/>
          </p:cNvPicPr>
          <p:nvPr/>
        </p:nvPicPr>
        <p:blipFill>
          <a:blip r:embed="rId11" cstate="print"/>
          <a:srcRect t="2381" r="5079"/>
          <a:stretch>
            <a:fillRect/>
          </a:stretch>
        </p:blipFill>
        <p:spPr bwMode="auto">
          <a:xfrm>
            <a:off x="1562804" y="5542674"/>
            <a:ext cx="1857068" cy="1315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aPR20120806191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3842872" cy="2571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1\Desktop\8_small_mix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505" y="0"/>
            <a:ext cx="3750495" cy="2571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331640" y="2708920"/>
            <a:ext cx="770485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192"/>
                </a:solidFill>
              </a:rPr>
              <a:t>6 августа 2012 года на выездном заседании Попечительского совета Русского географического общества на острове Валаам (Республика Карелия) было отмечено:</a:t>
            </a:r>
          </a:p>
          <a:p>
            <a:pPr marL="273050" lvl="0" indent="-2730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3192"/>
                </a:solidFill>
              </a:rPr>
              <a:t>участники </a:t>
            </a:r>
            <a:r>
              <a:rPr lang="ru-RU" sz="2000" dirty="0">
                <a:solidFill>
                  <a:srgbClr val="003192"/>
                </a:solidFill>
              </a:rPr>
              <a:t>экспедиции «Арктический </a:t>
            </a:r>
            <a:r>
              <a:rPr lang="ru-RU" sz="2000" dirty="0" smtClean="0">
                <a:solidFill>
                  <a:srgbClr val="003192"/>
                </a:solidFill>
              </a:rPr>
              <a:t>плавучий университет» собрали </a:t>
            </a:r>
            <a:r>
              <a:rPr lang="ru-RU" sz="2000" dirty="0">
                <a:solidFill>
                  <a:srgbClr val="003192"/>
                </a:solidFill>
              </a:rPr>
              <a:t>для Росгидромета важные данные</a:t>
            </a:r>
            <a:r>
              <a:rPr lang="ru-RU" sz="2000" dirty="0" smtClean="0">
                <a:solidFill>
                  <a:srgbClr val="003192"/>
                </a:solidFill>
              </a:rPr>
              <a:t>, «позволяющие сделать </a:t>
            </a:r>
            <a:r>
              <a:rPr lang="ru-RU" sz="2000" dirty="0">
                <a:solidFill>
                  <a:srgbClr val="003192"/>
                </a:solidFill>
              </a:rPr>
              <a:t>максимально точные </a:t>
            </a:r>
            <a:r>
              <a:rPr lang="ru-RU" sz="2000" dirty="0" smtClean="0">
                <a:solidFill>
                  <a:srgbClr val="003192"/>
                </a:solidFill>
              </a:rPr>
              <a:t>прогнозы погоды на ближайшую зиму».</a:t>
            </a:r>
            <a:endParaRPr lang="ru-RU" sz="2000" dirty="0">
              <a:solidFill>
                <a:srgbClr val="003192"/>
              </a:solidFill>
            </a:endParaRPr>
          </a:p>
          <a:p>
            <a:pPr marL="273050" lvl="0" indent="-2730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3192"/>
                </a:solidFill>
              </a:rPr>
              <a:t>Владимир </a:t>
            </a:r>
            <a:r>
              <a:rPr lang="ru-RU" sz="2000" dirty="0">
                <a:solidFill>
                  <a:srgbClr val="003192"/>
                </a:solidFill>
              </a:rPr>
              <a:t>Путин, председатель Попечительского </a:t>
            </a:r>
            <a:r>
              <a:rPr lang="ru-RU" sz="2000" dirty="0" smtClean="0">
                <a:solidFill>
                  <a:srgbClr val="003192"/>
                </a:solidFill>
              </a:rPr>
              <a:t>совета Русского географического общества, </a:t>
            </a:r>
            <a:r>
              <a:rPr lang="ru-RU" sz="2000" dirty="0">
                <a:solidFill>
                  <a:srgbClr val="003192"/>
                </a:solidFill>
              </a:rPr>
              <a:t>заявил: «</a:t>
            </a:r>
            <a:r>
              <a:rPr lang="ru-RU" sz="2000" dirty="0" smtClean="0">
                <a:solidFill>
                  <a:srgbClr val="003192"/>
                </a:solidFill>
              </a:rPr>
              <a:t>Учитывая практическую </a:t>
            </a:r>
            <a:r>
              <a:rPr lang="ru-RU" sz="2000" dirty="0">
                <a:solidFill>
                  <a:srgbClr val="003192"/>
                </a:solidFill>
              </a:rPr>
              <a:t>значимость, было бы целесообразно </a:t>
            </a:r>
            <a:r>
              <a:rPr lang="ru-RU" sz="2000" dirty="0" smtClean="0">
                <a:solidFill>
                  <a:srgbClr val="003192"/>
                </a:solidFill>
              </a:rPr>
              <a:t>сделать эту </a:t>
            </a:r>
            <a:r>
              <a:rPr lang="ru-RU" sz="2000" dirty="0">
                <a:solidFill>
                  <a:srgbClr val="003192"/>
                </a:solidFill>
              </a:rPr>
              <a:t>экспедицию ежегодной</a:t>
            </a:r>
            <a:r>
              <a:rPr lang="ru-RU" sz="2000" dirty="0" smtClean="0">
                <a:solidFill>
                  <a:srgbClr val="003192"/>
                </a:solidFill>
              </a:rPr>
              <a:t>».</a:t>
            </a:r>
            <a:endParaRPr lang="ru-RU" sz="2000" dirty="0">
              <a:solidFill>
                <a:srgbClr val="00319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1412776"/>
            <a:ext cx="7632847" cy="374441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 </a:t>
            </a:r>
            <a:r>
              <a:rPr lang="ru-RU" b="1" dirty="0"/>
              <a:t>Московской школе управления «</a:t>
            </a:r>
            <a:r>
              <a:rPr lang="ru-RU" b="1" dirty="0" smtClean="0"/>
              <a:t>СКОЛКОВО»</a:t>
            </a:r>
            <a:r>
              <a:rPr lang="ru-RU" dirty="0" smtClean="0"/>
              <a:t>:</a:t>
            </a:r>
          </a:p>
          <a:p>
            <a:r>
              <a:rPr lang="ru-RU" dirty="0"/>
              <a:t>2011-2012 – </a:t>
            </a:r>
            <a:r>
              <a:rPr lang="ru-RU" b="1" dirty="0" smtClean="0"/>
              <a:t>программа </a:t>
            </a:r>
            <a:r>
              <a:rPr lang="ru-RU" b="1" dirty="0"/>
              <a:t>подготовки кадрового резерва «Арктический вектор: стратегия развития </a:t>
            </a:r>
            <a:r>
              <a:rPr lang="ru-RU" b="1" dirty="0" smtClean="0"/>
              <a:t>САФУ»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dirty="0" smtClean="0"/>
              <a:t>2013 – </a:t>
            </a:r>
            <a:r>
              <a:rPr lang="ru-RU" b="1" dirty="0" smtClean="0"/>
              <a:t>программа подготовки кадрового резерва «Стратегия развития Архангельской области»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32848" cy="764704"/>
          </a:xfrm>
        </p:spPr>
        <p:txBody>
          <a:bodyPr/>
          <a:lstStyle/>
          <a:p>
            <a:r>
              <a:rPr lang="ru-RU" dirty="0" smtClean="0"/>
              <a:t>Работа с персоналом</a:t>
            </a:r>
            <a:br>
              <a:rPr lang="ru-RU" dirty="0" smtClean="0"/>
            </a:br>
            <a:r>
              <a:rPr lang="ru-RU" sz="1800" dirty="0" smtClean="0"/>
              <a:t>(подготовка проектных менеджеров)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5" name="Picture 6" descr="Завершился первый этап программы кадрового резерва САФ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33759"/>
            <a:ext cx="2160240" cy="1624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74"/>
            <a:ext cx="1331640" cy="90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Губернатор Архангельской области выступил в Московской школе управления СКОЛКОВО перед сотрудниками САФ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273824"/>
            <a:ext cx="2376264" cy="1584176"/>
          </a:xfrm>
          <a:prstGeom prst="rect">
            <a:avLst/>
          </a:prstGeom>
          <a:noFill/>
        </p:spPr>
      </p:pic>
      <p:pic>
        <p:nvPicPr>
          <p:cNvPr id="16390" name="Picture 6" descr="Кадровый резерв САФУ — работа в СКОЛКОВО продолжаетс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202153"/>
            <a:ext cx="2483768" cy="1655845"/>
          </a:xfrm>
          <a:prstGeom prst="rect">
            <a:avLst/>
          </a:prstGeom>
          <a:noFill/>
        </p:spPr>
      </p:pic>
      <p:pic>
        <p:nvPicPr>
          <p:cNvPr id="16392" name="Picture 8" descr="В СКОЛКОВО прошел второй модуль программы для Арктического университета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5292948"/>
            <a:ext cx="2339752" cy="1565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469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1331641" y="1296144"/>
            <a:ext cx="7812359" cy="6165304"/>
          </a:xfrm>
        </p:spPr>
        <p:txBody>
          <a:bodyPr/>
          <a:lstStyle/>
          <a:p>
            <a:r>
              <a:rPr lang="ru-RU" b="1" dirty="0"/>
              <a:t>Принят </a:t>
            </a:r>
            <a:r>
              <a:rPr lang="ru-RU" b="1" dirty="0" smtClean="0"/>
              <a:t>закон Архангельской </a:t>
            </a:r>
            <a:r>
              <a:rPr lang="ru-RU" b="1" dirty="0"/>
              <a:t>области от 30.05.2011 № 295-22-ОЗ «О государственной поддержке Северного (Арктического) федерального университета</a:t>
            </a:r>
            <a:r>
              <a:rPr lang="ru-RU" b="1" dirty="0" smtClean="0"/>
              <a:t>».</a:t>
            </a:r>
          </a:p>
          <a:p>
            <a:r>
              <a:rPr lang="ru-RU" b="1" dirty="0" smtClean="0"/>
              <a:t>Правительством </a:t>
            </a:r>
            <a:r>
              <a:rPr lang="ru-RU" b="1" dirty="0"/>
              <a:t>Архангельской области 27.09.2011 утверждена </a:t>
            </a:r>
            <a:r>
              <a:rPr lang="ru-RU" b="1" dirty="0" smtClean="0"/>
              <a:t>ДЦП «</a:t>
            </a:r>
            <a:r>
              <a:rPr lang="ru-RU" b="1" dirty="0"/>
              <a:t>Поддержка развития Северного (Арктического) федерального университета имени М.В. Ломоносова на 2012-2016 годы».</a:t>
            </a:r>
          </a:p>
          <a:p>
            <a:r>
              <a:rPr lang="ru-RU" b="1" dirty="0" smtClean="0"/>
              <a:t>Договор о сотрудничестве с Правительством НАО (сентябрь 2010 г.)</a:t>
            </a:r>
          </a:p>
          <a:p>
            <a:r>
              <a:rPr lang="ru-RU" b="1" dirty="0" smtClean="0"/>
              <a:t>«Архангельск – университетский город» (распоряжением мэра создана рабочая группа)</a:t>
            </a:r>
            <a:endParaRPr lang="ru-RU" b="1" dirty="0"/>
          </a:p>
          <a:p>
            <a:endParaRPr lang="ru-RU" dirty="0" smtClean="0"/>
          </a:p>
        </p:txBody>
      </p:sp>
      <p:sp>
        <p:nvSpPr>
          <p:cNvPr id="29699" name="Заголовок 2"/>
          <p:cNvSpPr>
            <a:spLocks noGrp="1"/>
          </p:cNvSpPr>
          <p:nvPr>
            <p:ph type="title"/>
          </p:nvPr>
        </p:nvSpPr>
        <p:spPr>
          <a:xfrm>
            <a:off x="1331913" y="216024"/>
            <a:ext cx="7812087" cy="764704"/>
          </a:xfrm>
        </p:spPr>
        <p:txBody>
          <a:bodyPr/>
          <a:lstStyle/>
          <a:p>
            <a:r>
              <a:rPr lang="ru-RU" sz="2200" dirty="0" smtClean="0">
                <a:solidFill>
                  <a:srgbClr val="000099"/>
                </a:solidFill>
              </a:rPr>
              <a:t>Модель сотрудничества с органами власти субъекта федерации</a:t>
            </a:r>
            <a:endParaRPr lang="ru-RU" sz="2400" dirty="0" smtClean="0">
              <a:solidFill>
                <a:srgbClr val="000099"/>
              </a:solidFill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59788" y="6337300"/>
            <a:ext cx="5048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AFB98F73-808D-4316-90CF-F1920444B006}" type="slidenum">
              <a:rPr lang="ru-RU" smtClean="0"/>
              <a:pPr/>
              <a:t>26</a:t>
            </a:fld>
            <a:endParaRPr lang="ru-RU" smtClean="0"/>
          </a:p>
        </p:txBody>
      </p:sp>
      <p:pic>
        <p:nvPicPr>
          <p:cNvPr id="29704" name="Picture 3" descr="C:\Users\v.osipov\AppData\Local\Microsoft\Windows\Temporary Internet Files\Content.Outlook\GA1AWKD7\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17232"/>
            <a:ext cx="1331639" cy="139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www.narfu.ru/upload/iblock/739/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1339604" cy="890837"/>
          </a:xfrm>
          <a:prstGeom prst="rect">
            <a:avLst/>
          </a:prstGeom>
          <a:noFill/>
        </p:spPr>
      </p:pic>
      <p:pic>
        <p:nvPicPr>
          <p:cNvPr id="10" name="Рисунок 9" descr="http://www.dvinaland.ru/upload/iblock/a4e/22.jpg">
            <a:hlinkClick r:id="rId4" tooltip="&quot;В Архангельске почтили память Анатолия Ефремова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1331640" cy="99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Николай Винниченко возглавил наблюдательный совет САФУ">
            <a:hlinkClick r:id="rId6" tooltip="&lt;a href=&quot;/upload/iblock/f02/IMG_0844.JPG&quot;&gt;Ссылка для скачивания (1200x800)&lt;/a&gt;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08920"/>
            <a:ext cx="1331640" cy="9688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639"/>
            <a:ext cx="7740650" cy="7920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САФУ: модели международного сотрудничества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(Премия Правительства РФ в области образования 2011 года)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68418" y="980728"/>
            <a:ext cx="7596069" cy="54726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363" indent="-360363" algn="l">
              <a:buFontTx/>
              <a:buAutoNum type="arabicPeriod"/>
              <a:defRPr/>
            </a:pPr>
            <a:r>
              <a:rPr lang="ru-RU" sz="2300" dirty="0" smtClean="0">
                <a:solidFill>
                  <a:srgbClr val="002060"/>
                </a:solidFill>
                <a:latin typeface="+mn-lt"/>
              </a:rPr>
              <a:t>Долговременные </a:t>
            </a:r>
            <a:r>
              <a:rPr lang="ru-RU" sz="2300" b="1" dirty="0" smtClean="0">
                <a:solidFill>
                  <a:srgbClr val="002060"/>
                </a:solidFill>
                <a:latin typeface="+mn-lt"/>
              </a:rPr>
              <a:t>двусторонние связи</a:t>
            </a:r>
            <a:br>
              <a:rPr lang="ru-RU" sz="23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300" dirty="0" smtClean="0">
                <a:solidFill>
                  <a:srgbClr val="002060"/>
                </a:solidFill>
                <a:latin typeface="+mn-lt"/>
              </a:rPr>
              <a:t>(54 договора с учреждениями науки и вузами</a:t>
            </a:r>
            <a:br>
              <a:rPr lang="ru-RU" sz="2300" dirty="0" smtClean="0">
                <a:solidFill>
                  <a:srgbClr val="002060"/>
                </a:solidFill>
                <a:latin typeface="+mn-lt"/>
              </a:rPr>
            </a:br>
            <a:r>
              <a:rPr lang="ru-RU" sz="2300" dirty="0" smtClean="0">
                <a:solidFill>
                  <a:srgbClr val="002060"/>
                </a:solidFill>
                <a:latin typeface="+mn-lt"/>
              </a:rPr>
              <a:t>14 стран)</a:t>
            </a:r>
          </a:p>
          <a:p>
            <a:pPr marL="360363" indent="-360363" algn="l">
              <a:buFontTx/>
              <a:buAutoNum type="arabicPeriod"/>
              <a:defRPr/>
            </a:pPr>
            <a:endParaRPr lang="ru-RU" sz="2300" dirty="0" smtClean="0">
              <a:solidFill>
                <a:srgbClr val="002060"/>
              </a:solidFill>
              <a:latin typeface="+mn-lt"/>
            </a:endParaRPr>
          </a:p>
          <a:p>
            <a:pPr marL="360363" indent="-360363" algn="l">
              <a:buFontTx/>
              <a:buAutoNum type="arabicPeriod"/>
              <a:defRPr/>
            </a:pPr>
            <a:r>
              <a:rPr lang="ru-RU" sz="2300" dirty="0" smtClean="0">
                <a:solidFill>
                  <a:srgbClr val="002060"/>
                </a:solidFill>
                <a:latin typeface="+mn-lt"/>
              </a:rPr>
              <a:t>Участие в </a:t>
            </a:r>
            <a:r>
              <a:rPr lang="ru-RU" sz="2300" b="1" dirty="0" smtClean="0">
                <a:solidFill>
                  <a:srgbClr val="002060"/>
                </a:solidFill>
                <a:latin typeface="+mn-lt"/>
              </a:rPr>
              <a:t>программах Баренцева Евро-Арктического региона</a:t>
            </a:r>
          </a:p>
          <a:p>
            <a:pPr marL="360363" indent="-360363" algn="l">
              <a:buFontTx/>
              <a:buAutoNum type="arabicPeriod"/>
              <a:defRPr/>
            </a:pPr>
            <a:endParaRPr lang="ru-RU" sz="2300" b="1" dirty="0" smtClean="0">
              <a:solidFill>
                <a:srgbClr val="002060"/>
              </a:solidFill>
              <a:latin typeface="+mn-lt"/>
            </a:endParaRPr>
          </a:p>
          <a:p>
            <a:pPr marL="360363" indent="-360363" algn="l">
              <a:buFontTx/>
              <a:buAutoNum type="arabicPeriod"/>
              <a:defRPr/>
            </a:pPr>
            <a:r>
              <a:rPr lang="ru-RU" sz="2300" b="1" dirty="0" smtClean="0">
                <a:solidFill>
                  <a:srgbClr val="002060"/>
                </a:solidFill>
                <a:latin typeface="+mn-lt"/>
              </a:rPr>
              <a:t>Партнерство в Арктике и Субарктике</a:t>
            </a:r>
            <a:r>
              <a:rPr lang="ru-RU" sz="2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300" dirty="0" smtClean="0">
                <a:solidFill>
                  <a:srgbClr val="002060"/>
                </a:solidFill>
                <a:latin typeface="+mn-lt"/>
              </a:rPr>
              <a:t> (сотрудничество с международными партерами, имеющими арктический фокус своей образовательной и научно-инновационной деятельности, и соответствующими приоритетам и интересам САФУ) </a:t>
            </a:r>
          </a:p>
          <a:p>
            <a:pPr marL="457200" indent="-457200" algn="l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международное сотрудничество – к международному университету</a:t>
            </a:r>
            <a:endParaRPr lang="ru-RU" sz="2800" b="1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5364" name="Рисунок 9" descr="http://upload.wikimedia.org/wikipedia/commons/thumb/7/76/Arctic_map_Russian_1940.jpg/220px-Arctic_map_Russian_19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913" y="3913188"/>
            <a:ext cx="1397001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4450" y="2954338"/>
            <a:ext cx="13795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14" descr="Университет без грани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88" y="2163763"/>
            <a:ext cx="1349376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15" descr="Практика студентов Института строительства и архитектуры в Финляндии">
            <a:hlinkClick r:id="rId8" tooltip="'&lt;a href=&quot;/upload/iblock/ee8/SDC19234.JPG&quot;&gt;Ссылка для скачивания (2432x3648)&lt;/a&gt;'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229225"/>
            <a:ext cx="13350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Рисунок 11" descr="Арктический форум в Архангельске завершился">
            <a:hlinkClick r:id="rId3" tooltip="'&lt;a href=&quot;/upload/iblock/a67/ehaasumucw tovboeds.JPG&quot;&gt;Ссылка для скачивания (3888x2592)&lt;/a&gt;'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896" y="2669580"/>
            <a:ext cx="3025080" cy="20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3" name="Рисунок 14" descr="Арктический форум в Архангельске завершился">
            <a:hlinkClick r:id="rId5" tooltip="'&lt;a href=&quot;/upload/iblock/df7/dxcqetxeyc.jpeg&quot;&gt;Ссылка для скачивания (395x273)&lt;/a&gt;'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175544"/>
            <a:ext cx="2840038" cy="196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2" y="116632"/>
            <a:ext cx="6398697" cy="1008112"/>
          </a:xfrm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rgbClr val="003192"/>
                </a:solidFill>
              </a:rPr>
              <a:t>II </a:t>
            </a:r>
            <a:r>
              <a:rPr lang="ru-RU" sz="1600" dirty="0" smtClean="0">
                <a:solidFill>
                  <a:srgbClr val="003192"/>
                </a:solidFill>
              </a:rPr>
              <a:t>международный Арктический форум </a:t>
            </a:r>
            <a:r>
              <a:rPr lang="ru-RU" sz="1600" dirty="0">
                <a:solidFill>
                  <a:srgbClr val="003192"/>
                </a:solidFill>
              </a:rPr>
              <a:t>«Арктика – территория диалога» </a:t>
            </a:r>
            <a:r>
              <a:rPr lang="ru-RU" sz="1600" b="0" dirty="0">
                <a:solidFill>
                  <a:srgbClr val="003192"/>
                </a:solidFill>
              </a:rPr>
              <a:t>(Архангельск, </a:t>
            </a:r>
            <a:r>
              <a:rPr lang="ru-RU" sz="1600" b="0" dirty="0" smtClean="0">
                <a:solidFill>
                  <a:srgbClr val="003192"/>
                </a:solidFill>
              </a:rPr>
              <a:t>22-23.09.2011)</a:t>
            </a:r>
            <a:br>
              <a:rPr lang="ru-RU" sz="1600" b="0" dirty="0" smtClean="0">
                <a:solidFill>
                  <a:srgbClr val="003192"/>
                </a:solidFill>
              </a:rPr>
            </a:br>
            <a:r>
              <a:rPr lang="ru-RU" sz="1600" dirty="0" smtClean="0">
                <a:solidFill>
                  <a:srgbClr val="003192"/>
                </a:solidFill>
              </a:rPr>
              <a:t>История изучения и освоения Арктики:</a:t>
            </a:r>
            <a:br>
              <a:rPr lang="ru-RU" sz="1600" dirty="0" smtClean="0">
                <a:solidFill>
                  <a:srgbClr val="003192"/>
                </a:solidFill>
              </a:rPr>
            </a:br>
            <a:r>
              <a:rPr lang="ru-RU" sz="1600" dirty="0" smtClean="0">
                <a:solidFill>
                  <a:srgbClr val="003192"/>
                </a:solidFill>
              </a:rPr>
              <a:t>от прошлого к будущему» </a:t>
            </a:r>
            <a:r>
              <a:rPr lang="ru-RU" sz="1600" b="0" dirty="0" smtClean="0">
                <a:solidFill>
                  <a:srgbClr val="003192"/>
                </a:solidFill>
              </a:rPr>
              <a:t>(Архангельск, 12-13.09.2012)</a:t>
            </a:r>
            <a:endParaRPr lang="ru-RU" sz="1600" b="0" dirty="0">
              <a:latin typeface="+mn-lt"/>
            </a:endParaRPr>
          </a:p>
        </p:txBody>
      </p:sp>
      <p:sp>
        <p:nvSpPr>
          <p:cNvPr id="3174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BB30A4BF-91C5-41A0-9E03-E3EF9111CE19}" type="slidenum">
              <a:rPr lang="nb-NO" smtClean="0"/>
              <a:pPr/>
              <a:t>28</a:t>
            </a:fld>
            <a:endParaRPr lang="nb-NO" smtClean="0"/>
          </a:p>
        </p:txBody>
      </p:sp>
      <p:pic>
        <p:nvPicPr>
          <p:cNvPr id="31749" name="Объект 9" descr="Коренные народы требуют уважения к себе">
            <a:hlinkClick r:id="rId7" tooltip="'&lt;a href=&quot;/upload/iblock/327/yczzorjryfizoonwanix.jpg&quot;&gt;Ссылка для скачивания (671x501)&lt;/a&gt;'"/>
          </p:cNvPr>
          <p:cNvPicPr>
            <a:picLocks noGrp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588125" y="2811463"/>
            <a:ext cx="2555875" cy="1933575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0" name="Рисунок 10" descr="Коллектив САФУ поздравляет Артура Чилингарова с днем рождения">
            <a:hlinkClick r:id="rId9" tooltip="'&lt;a href=&quot;/upload/iblock/b8e/IMG_9008.jpg&quot;&gt;Ссылка для скачивания (829x624)&lt;/a&gt;'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1965" y="1196752"/>
            <a:ext cx="290172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2" name="Рисунок 12" descr="Арктический форум в Архангельске завершился">
            <a:hlinkClick r:id="rId11" tooltip="'&lt;a href=&quot;/upload/iblock/564/rvqzdsgyqjad ai febcaejixuov.JPG&quot;&gt;Ссылка для скачивания (5616x3744)&lt;/a&gt;'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912" y="4686300"/>
            <a:ext cx="315515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4" name="Рисунок 15" descr="Арктический форум в Архангельске завершился">
            <a:hlinkClick r:id="rId13" tooltip="'&lt;a href=&quot;/upload/iblock/d1e/IMG_6150.JPG&quot;&gt;Ссылка для скачивания (3888x2592)&lt;/a&gt;'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2161" y="4740275"/>
            <a:ext cx="3171528" cy="21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5" name="Picture 4" descr="На арктическом форуме в Архангельске Владимир Путин подробно рассказал о планах России в Арктике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31913" y="1195035"/>
            <a:ext cx="2243136" cy="167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6" name="Рисунок 17" descr="Космическая система «Арктика» охватит весь регион">
            <a:hlinkClick r:id="rId17" tooltip="'&lt;a href=&quot;/upload/iblock/103/IMG_1200.jpg&quot;&gt;Ссылка для скачивания (952x722)&lt;/a&gt;'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89413" y="3048000"/>
            <a:ext cx="24003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57" name="Рисунок 18" descr="САФУ приглашает в научно-исследовательскую школу «Культурные мосты»">
            <a:hlinkClick r:id="rId19" tooltip="'&lt;a href=&quot;/upload/iblock/ce8/Antique_Map_Tirion_North_Pole.jpg&quot;&gt;Ссылка для скачивания (652x551)&lt;/a&gt;'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47450" y="4658243"/>
            <a:ext cx="2496214" cy="21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31758" name="Рисунок 19" descr="Арктический форум: итоги">
            <a:hlinkClick r:id="rId21" tooltip="'&lt;a href=&quot;/upload/iblock/6bc/onyqkzckguduue kfdhlxrorkjctjbasvln hdeijilzbmpbua3.png&quot;&gt;Ссылка для скачивания (1228x1027)&lt;/a&gt;'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730610" y="0"/>
            <a:ext cx="149594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18627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1331640" y="620688"/>
            <a:ext cx="7812360" cy="4766165"/>
          </a:xfrm>
        </p:spPr>
        <p:txBody>
          <a:bodyPr/>
          <a:lstStyle/>
          <a:p>
            <a:pPr marL="273050" indent="-273050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основных политик университета</a:t>
            </a:r>
          </a:p>
          <a:p>
            <a:pPr marL="273050" indent="-273050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и реализация Стратегий и Программ развития институтов в составе САФУ</a:t>
            </a:r>
          </a:p>
          <a:p>
            <a:pPr marL="273050" indent="-273050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Системная работа с органами власти субъектов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СЗФО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сотрудничества с Правительством Архангельской области</a:t>
            </a:r>
          </a:p>
          <a:p>
            <a:pPr marL="273050" indent="-273050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Позиционирование вуза (особенно на международном уровне) как ведущего российского ресурсного центра по подготовке специалистов и научно-инновационных исследований в Арктике</a:t>
            </a:r>
          </a:p>
          <a:p>
            <a:pPr marL="179388" indent="-179388">
              <a:spcBef>
                <a:spcPts val="1200"/>
              </a:spcBef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699" name="Заголовок 2"/>
          <p:cNvSpPr>
            <a:spLocks noGrp="1"/>
          </p:cNvSpPr>
          <p:nvPr>
            <p:ph type="title"/>
          </p:nvPr>
        </p:nvSpPr>
        <p:spPr>
          <a:xfrm>
            <a:off x="1403648" y="0"/>
            <a:ext cx="6264695" cy="620713"/>
          </a:xfrm>
          <a:ln/>
        </p:spPr>
        <p:txBody>
          <a:bodyPr/>
          <a:lstStyle/>
          <a:p>
            <a:r>
              <a:rPr lang="ru-RU" sz="2000" dirty="0" smtClean="0">
                <a:solidFill>
                  <a:srgbClr val="000099"/>
                </a:solidFill>
              </a:rPr>
              <a:t>Основные задачи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59788" y="6337300"/>
            <a:ext cx="504825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71CBE0-DC45-45BF-BED2-EC9D9F4FFEDA}" type="slidenum">
              <a:rPr lang="ru-RU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29</a:t>
            </a:fld>
            <a:endParaRPr lang="ru-RU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18" name="Picture 2" descr="C:\Users\User\Documents\ПРЕЗЕНТАЦИЯ_12 ДЕКАБРЯ\80-я параллель\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" y="5386853"/>
            <a:ext cx="2266869" cy="1481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cuments\ПРЕЗЕНТАЦИЯ_12 ДЕКАБРЯ\2011 05 05_ВолонтерыСАФУ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58071"/>
            <a:ext cx="1974994" cy="148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ocuments\ПРЕЗЕНТАЦИЯ_12 ДЕКАБРЯ\Международка\IMG_9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86853"/>
            <a:ext cx="2225761" cy="1484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ocuments\ПРЕЗЕНТАЦИЯ_12 ДЕКАБРЯ\Морфест\IMG_0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87" y="5352523"/>
            <a:ext cx="2238513" cy="1492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8973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/>
          <p:nvPr/>
        </p:nvCxnSpPr>
        <p:spPr>
          <a:xfrm rot="10800000">
            <a:off x="3995738" y="2708275"/>
            <a:ext cx="4968875" cy="158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1331638" y="0"/>
            <a:ext cx="7812361" cy="17728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rgbClr val="000099"/>
                </a:solidFill>
              </a:rPr>
              <a:t>Стратегическая цель и задачи</a:t>
            </a:r>
            <a:br>
              <a:rPr lang="ru-RU" sz="2700" b="1" dirty="0" smtClean="0">
                <a:solidFill>
                  <a:srgbClr val="000099"/>
                </a:solidFill>
              </a:rPr>
            </a:br>
            <a:r>
              <a:rPr lang="ru-RU" sz="1300" b="1" dirty="0" smtClean="0">
                <a:solidFill>
                  <a:srgbClr val="003192"/>
                </a:solidFill>
              </a:rPr>
              <a:t>- </a:t>
            </a:r>
            <a:r>
              <a:rPr lang="ru-RU" sz="1300" b="1" dirty="0" smtClean="0">
                <a:solidFill>
                  <a:srgbClr val="000099"/>
                </a:solidFill>
              </a:rPr>
              <a:t>Основы </a:t>
            </a:r>
            <a:r>
              <a:rPr lang="ru-RU" sz="1300" b="1" dirty="0">
                <a:solidFill>
                  <a:srgbClr val="000099"/>
                </a:solidFill>
              </a:rPr>
              <a:t>государственной политики РФ в Арктике на период до 2020 года и дальнейшую </a:t>
            </a:r>
            <a:r>
              <a:rPr lang="ru-RU" sz="1300" b="1" dirty="0" smtClean="0">
                <a:solidFill>
                  <a:srgbClr val="000099"/>
                </a:solidFill>
              </a:rPr>
              <a:t>перспективу  </a:t>
            </a:r>
            <a:r>
              <a:rPr lang="ru-RU" sz="1300" b="1" dirty="0">
                <a:solidFill>
                  <a:srgbClr val="000099"/>
                </a:solidFill>
              </a:rPr>
              <a:t>(утв. Президентом РФ 28.09.2008</a:t>
            </a:r>
            <a:r>
              <a:rPr lang="ru-RU" sz="1300" b="1" dirty="0" smtClean="0">
                <a:solidFill>
                  <a:srgbClr val="000099"/>
                </a:solidFill>
              </a:rPr>
              <a:t>)</a:t>
            </a:r>
            <a:br>
              <a:rPr lang="ru-RU" sz="1300" b="1" dirty="0" smtClean="0">
                <a:solidFill>
                  <a:srgbClr val="000099"/>
                </a:solidFill>
              </a:rPr>
            </a:br>
            <a:r>
              <a:rPr lang="ru-RU" sz="1300" b="1" dirty="0" smtClean="0">
                <a:solidFill>
                  <a:srgbClr val="000099"/>
                </a:solidFill>
              </a:rPr>
              <a:t>- Распоряжение </a:t>
            </a:r>
            <a:r>
              <a:rPr lang="ru-RU" sz="1300" b="1" dirty="0">
                <a:solidFill>
                  <a:srgbClr val="000099"/>
                </a:solidFill>
              </a:rPr>
              <a:t>Правительства РФ №1695-р от 07.10.2010 о</a:t>
            </a:r>
            <a:r>
              <a:rPr lang="ru-RU" sz="1300" b="1" dirty="0" smtClean="0">
                <a:solidFill>
                  <a:srgbClr val="000099"/>
                </a:solidFill>
              </a:rPr>
              <a:t> </a:t>
            </a:r>
            <a:r>
              <a:rPr lang="ru-RU" sz="1300" b="1" dirty="0">
                <a:solidFill>
                  <a:srgbClr val="000099"/>
                </a:solidFill>
              </a:rPr>
              <a:t>программе развития </a:t>
            </a:r>
            <a:r>
              <a:rPr lang="ru-RU" sz="1300" b="1" dirty="0" smtClean="0">
                <a:solidFill>
                  <a:srgbClr val="000099"/>
                </a:solidFill>
              </a:rPr>
              <a:t>САФУ</a:t>
            </a:r>
            <a:br>
              <a:rPr lang="ru-RU" sz="1300" b="1" dirty="0" smtClean="0">
                <a:solidFill>
                  <a:srgbClr val="000099"/>
                </a:solidFill>
              </a:rPr>
            </a:br>
            <a:r>
              <a:rPr lang="ru-RU" sz="1300" b="1" dirty="0" smtClean="0">
                <a:solidFill>
                  <a:srgbClr val="000099"/>
                </a:solidFill>
              </a:rPr>
              <a:t>- </a:t>
            </a:r>
            <a:r>
              <a:rPr lang="ru-RU" sz="1300" b="1" dirty="0">
                <a:solidFill>
                  <a:srgbClr val="000099"/>
                </a:solidFill>
              </a:rPr>
              <a:t>Распоряжение Правительства РФ от 18.11.2011 № </a:t>
            </a:r>
            <a:r>
              <a:rPr lang="ru-RU" sz="1300" b="1" dirty="0" smtClean="0">
                <a:solidFill>
                  <a:srgbClr val="000099"/>
                </a:solidFill>
              </a:rPr>
              <a:t>2074-р «Об основных направлениях социально-экономического развития СЗФО»</a:t>
            </a:r>
            <a:r>
              <a:rPr lang="ru-RU" sz="1300" b="1" dirty="0">
                <a:solidFill>
                  <a:srgbClr val="000099"/>
                </a:solidFill>
              </a:rPr>
              <a:t/>
            </a:r>
            <a:br>
              <a:rPr lang="ru-RU" sz="1300" b="1" dirty="0">
                <a:solidFill>
                  <a:srgbClr val="000099"/>
                </a:solidFill>
              </a:rPr>
            </a:br>
            <a:endParaRPr lang="ru-RU" sz="1300" b="1" dirty="0" smtClean="0">
              <a:solidFill>
                <a:srgbClr val="000099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157B39C6-229C-4225-B724-F37AD4350683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1269" name="Прямоугольник 11"/>
          <p:cNvSpPr>
            <a:spLocks noChangeArrowheads="1"/>
          </p:cNvSpPr>
          <p:nvPr/>
        </p:nvSpPr>
        <p:spPr bwMode="auto">
          <a:xfrm>
            <a:off x="3922713" y="1557338"/>
            <a:ext cx="52212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осуществление образовательной деятельности в соответствии с мировыми тенденциями развития общества и интересами России в Арктике, а также обеспечение конкурентоспособности образовательного процесса</a:t>
            </a:r>
          </a:p>
        </p:txBody>
      </p:sp>
      <p:sp>
        <p:nvSpPr>
          <p:cNvPr id="11270" name="Прямоугольник 12"/>
          <p:cNvSpPr>
            <a:spLocks noChangeArrowheads="1"/>
          </p:cNvSpPr>
          <p:nvPr/>
        </p:nvSpPr>
        <p:spPr bwMode="auto">
          <a:xfrm>
            <a:off x="4211638" y="2852738"/>
            <a:ext cx="49323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модернизация научно-технической деятельности и создание высокотехнологичных разработок, соответствующих требованиям инновационного развития экономики Российской Федерации</a:t>
            </a:r>
          </a:p>
        </p:txBody>
      </p:sp>
      <p:sp>
        <p:nvSpPr>
          <p:cNvPr id="11271" name="Прямоугольник 14"/>
          <p:cNvSpPr>
            <a:spLocks noChangeArrowheads="1"/>
          </p:cNvSpPr>
          <p:nvPr/>
        </p:nvSpPr>
        <p:spPr bwMode="auto">
          <a:xfrm>
            <a:off x="3959225" y="6092825"/>
            <a:ext cx="5184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создание современной системы управления университетом</a:t>
            </a:r>
          </a:p>
        </p:txBody>
      </p:sp>
      <p:sp>
        <p:nvSpPr>
          <p:cNvPr id="11272" name="Прямоугольник 15"/>
          <p:cNvSpPr>
            <a:spLocks noChangeArrowheads="1"/>
          </p:cNvSpPr>
          <p:nvPr/>
        </p:nvSpPr>
        <p:spPr bwMode="auto">
          <a:xfrm>
            <a:off x="4356100" y="5084763"/>
            <a:ext cx="47879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построение современной инфраструктуры обучения, исследований и инновационной деятельности</a:t>
            </a:r>
          </a:p>
        </p:txBody>
      </p:sp>
      <p:sp>
        <p:nvSpPr>
          <p:cNvPr id="11273" name="Прямоугольник 16"/>
          <p:cNvSpPr>
            <a:spLocks noChangeArrowheads="1"/>
          </p:cNvSpPr>
          <p:nvPr/>
        </p:nvSpPr>
        <p:spPr bwMode="auto">
          <a:xfrm>
            <a:off x="4464050" y="4221163"/>
            <a:ext cx="4679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обеспечение конкурентоспособного уровня профессорско-преподавательского и управленческого состава, а также всех категорий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79512" y="1772816"/>
            <a:ext cx="4752528" cy="489654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Обеспечение инновационной научной и кадровой поддержки защиты геополитических и экономических интересов России в Арктике путем создания системы непрерывного профессионального образования, интеграции образования, науки и производства, а также путем стратегического партнерства с </a:t>
            </a:r>
            <a:r>
              <a:rPr lang="ru-RU" sz="2000" b="1" dirty="0" err="1">
                <a:solidFill>
                  <a:srgbClr val="C00000"/>
                </a:solidFill>
              </a:rPr>
              <a:t>бизнес-сообществом</a:t>
            </a:r>
            <a:endParaRPr lang="ru-RU" sz="2000" b="1" dirty="0">
              <a:solidFill>
                <a:srgbClr val="C0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10800000">
            <a:off x="4211638" y="3933825"/>
            <a:ext cx="4752975" cy="158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>
            <a:off x="4067175" y="5084763"/>
            <a:ext cx="4826000" cy="1587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3851275" y="5805488"/>
            <a:ext cx="5041900" cy="20637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382928">
            <a:off x="3598863" y="6180138"/>
            <a:ext cx="5329237" cy="64770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7423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kudryashova\AppData\Local\Microsoft\Windows\Temporary Internet Files\Content.Outlook\47GQAKRF\Календарь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641"/>
            <a:ext cx="9144000" cy="6462718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9C123-0720-4848-8840-6374ACC78C7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33794" name="Picture 2" descr="фи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2691680"/>
            <a:ext cx="827584" cy="12413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29782" y="1124744"/>
            <a:ext cx="7814218" cy="5219659"/>
          </a:xfrm>
          <a:noFill/>
          <a:ln>
            <a:noFill/>
          </a:ln>
          <a:effectLst/>
        </p:spPr>
        <p:txBody>
          <a:bodyPr/>
          <a:lstStyle/>
          <a:p>
            <a:pPr marL="0" indent="0">
              <a:buNone/>
            </a:pPr>
            <a:r>
              <a:rPr lang="en-US" sz="1800" b="1" u="sng" dirty="0" smtClean="0"/>
              <a:t>I</a:t>
            </a:r>
            <a:r>
              <a:rPr lang="ru-RU" sz="1800" b="1" u="sng" dirty="0" smtClean="0"/>
              <a:t> этап (2009-2010)</a:t>
            </a:r>
            <a:r>
              <a:rPr lang="ru-RU" sz="1800" b="1" dirty="0" smtClean="0"/>
              <a:t> – Указ </a:t>
            </a:r>
            <a:r>
              <a:rPr lang="ru-RU" sz="1800" b="1" dirty="0"/>
              <a:t>Президента </a:t>
            </a:r>
            <a:r>
              <a:rPr lang="ru-RU" sz="1800" b="1" dirty="0" smtClean="0"/>
              <a:t>России от 21.10.2009</a:t>
            </a:r>
            <a:r>
              <a:rPr lang="en-US" sz="1800" b="1" dirty="0" smtClean="0"/>
              <a:t> </a:t>
            </a:r>
            <a:r>
              <a:rPr lang="ru-RU" sz="1800" b="1" dirty="0" smtClean="0"/>
              <a:t>№</a:t>
            </a:r>
            <a:r>
              <a:rPr lang="ru-RU" sz="1800" b="1" dirty="0"/>
              <a:t> </a:t>
            </a:r>
            <a:r>
              <a:rPr lang="ru-RU" sz="1800" b="1" dirty="0" smtClean="0"/>
              <a:t>1172,</a:t>
            </a:r>
            <a:br>
              <a:rPr lang="ru-RU" sz="1800" b="1" dirty="0" smtClean="0"/>
            </a:br>
            <a:r>
              <a:rPr lang="ru-RU" sz="1800" b="1" dirty="0" smtClean="0"/>
              <a:t>распоряжение Правительства РФ от 02.04.2010 № 502-р,</a:t>
            </a:r>
            <a:br>
              <a:rPr lang="ru-RU" sz="1800" b="1" dirty="0" smtClean="0"/>
            </a:br>
            <a:r>
              <a:rPr lang="ru-RU" sz="1800" b="1" dirty="0" smtClean="0"/>
              <a:t>приказ </a:t>
            </a:r>
            <a:r>
              <a:rPr lang="ru-RU" sz="1800" b="1" dirty="0" err="1" smtClean="0"/>
              <a:t>Минобрнауки</a:t>
            </a:r>
            <a:r>
              <a:rPr lang="ru-RU" sz="1800" b="1" dirty="0" smtClean="0"/>
              <a:t> России от 26.04.2010 </a:t>
            </a:r>
            <a:r>
              <a:rPr lang="ru-RU" sz="1800" b="1" dirty="0"/>
              <a:t>№ 434 </a:t>
            </a:r>
            <a:r>
              <a:rPr lang="ru-RU" sz="1800" dirty="0" smtClean="0"/>
              <a:t>(создание на базе АГТУ) </a:t>
            </a:r>
          </a:p>
          <a:p>
            <a:pPr marL="0" indent="0">
              <a:buNone/>
            </a:pPr>
            <a:r>
              <a:rPr lang="ru-RU" sz="1800" b="1" dirty="0" smtClean="0"/>
              <a:t>08.06.2010 </a:t>
            </a:r>
            <a:r>
              <a:rPr lang="ru-RU" sz="1800" b="1" dirty="0"/>
              <a:t>– </a:t>
            </a:r>
            <a:r>
              <a:rPr lang="ru-RU" sz="1800" b="1" dirty="0" smtClean="0"/>
              <a:t>свидетельство </a:t>
            </a:r>
            <a:r>
              <a:rPr lang="ru-RU" sz="1800" b="1" dirty="0"/>
              <a:t>о государственной </a:t>
            </a:r>
            <a:r>
              <a:rPr lang="ru-RU" sz="1800" b="1" dirty="0" smtClean="0"/>
              <a:t>регистрации</a:t>
            </a:r>
            <a:endParaRPr lang="ru-RU" sz="1800" b="1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 smtClean="0"/>
              <a:t>II</a:t>
            </a:r>
            <a:r>
              <a:rPr lang="ru-RU" sz="1800" b="1" u="sng" dirty="0" smtClean="0"/>
              <a:t> этап (2010-2011)</a:t>
            </a:r>
            <a:r>
              <a:rPr lang="ru-RU" sz="1800" b="1" dirty="0" smtClean="0"/>
              <a:t> - приказ </a:t>
            </a:r>
            <a:r>
              <a:rPr lang="ru-RU" sz="1800" b="1" dirty="0" err="1" smtClean="0"/>
              <a:t>Минобрнауки</a:t>
            </a:r>
            <a:r>
              <a:rPr lang="ru-RU" sz="1800" b="1" dirty="0" smtClean="0"/>
              <a:t> России от 11.02.2011 № 154</a:t>
            </a:r>
            <a:br>
              <a:rPr lang="ru-RU" sz="1800" b="1" dirty="0" smtClean="0"/>
            </a:br>
            <a:r>
              <a:rPr lang="ru-RU" sz="1800" b="1" dirty="0" smtClean="0">
                <a:cs typeface="Arial" pitchFamily="34" charset="0"/>
              </a:rPr>
              <a:t>(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Поморский государственный университет имени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М.В.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Ломоносова, Архангельский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лесотехнический колледж Императора Петра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Северодвинский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технический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колледж)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 smtClean="0">
                <a:cs typeface="Arial" pitchFamily="34" charset="0"/>
              </a:rPr>
              <a:t>III</a:t>
            </a:r>
            <a:r>
              <a:rPr lang="ru-RU" sz="1800" b="1" u="sng" dirty="0" smtClean="0">
                <a:cs typeface="Arial" pitchFamily="34" charset="0"/>
              </a:rPr>
              <a:t> этап (2011-2012)</a:t>
            </a:r>
            <a:r>
              <a:rPr lang="ru-RU" sz="1800" b="1" dirty="0" smtClean="0">
                <a:cs typeface="Arial" pitchFamily="34" charset="0"/>
              </a:rPr>
              <a:t> - п</a:t>
            </a:r>
            <a:r>
              <a:rPr lang="ru-RU" sz="1800" b="1" dirty="0" smtClean="0"/>
              <a:t>риказ </a:t>
            </a:r>
            <a:r>
              <a:rPr lang="ru-RU" sz="1800" b="1" dirty="0" err="1" smtClean="0"/>
              <a:t>Минобрнауки</a:t>
            </a:r>
            <a:r>
              <a:rPr lang="ru-RU" sz="1800" b="1" dirty="0" smtClean="0"/>
              <a:t> России от 17.04.2012 № </a:t>
            </a:r>
            <a:r>
              <a:rPr lang="ru-RU" sz="1800" b="1" dirty="0"/>
              <a:t>302 </a:t>
            </a:r>
            <a:r>
              <a:rPr lang="ru-RU" sz="1800" b="1" dirty="0" smtClean="0">
                <a:cs typeface="Arial" pitchFamily="34" charset="0"/>
              </a:rPr>
              <a:t> (филиал «</a:t>
            </a:r>
            <a:r>
              <a:rPr lang="ru-RU" sz="1800" b="1" dirty="0" err="1" smtClean="0">
                <a:cs typeface="Arial" pitchFamily="34" charset="0"/>
              </a:rPr>
              <a:t>Севмашвтуз</a:t>
            </a:r>
            <a:r>
              <a:rPr lang="ru-RU" sz="1800" b="1" dirty="0" smtClean="0">
                <a:cs typeface="Arial" pitchFamily="34" charset="0"/>
              </a:rPr>
              <a:t>»)</a:t>
            </a:r>
            <a:br>
              <a:rPr lang="ru-RU" sz="1800" b="1" dirty="0" smtClean="0">
                <a:cs typeface="Arial" pitchFamily="34" charset="0"/>
              </a:rPr>
            </a:br>
            <a:r>
              <a:rPr lang="ru-RU" sz="1800" b="1" dirty="0" smtClean="0">
                <a:cs typeface="Arial" pitchFamily="34" charset="0"/>
              </a:rPr>
              <a:t>+ 3 </a:t>
            </a:r>
            <a:r>
              <a:rPr lang="ru-RU" sz="1800" b="1" dirty="0">
                <a:cs typeface="Arial" pitchFamily="34" charset="0"/>
              </a:rPr>
              <a:t>северодвинских </a:t>
            </a:r>
            <a:r>
              <a:rPr lang="ru-RU" sz="1800" b="1" dirty="0" smtClean="0">
                <a:cs typeface="Arial" pitchFamily="34" charset="0"/>
              </a:rPr>
              <a:t>профессиональных училища</a:t>
            </a:r>
            <a:br>
              <a:rPr lang="ru-RU" sz="1800" b="1" dirty="0" smtClean="0">
                <a:cs typeface="Arial" pitchFamily="34" charset="0"/>
              </a:rPr>
            </a:br>
            <a:endParaRPr lang="ru-RU" sz="1800" b="1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sz="1800" b="1" u="sng" dirty="0" smtClean="0">
                <a:cs typeface="Arial" pitchFamily="34" charset="0"/>
              </a:rPr>
              <a:t>IV </a:t>
            </a:r>
            <a:r>
              <a:rPr lang="ru-RU" sz="1800" b="1" u="sng" dirty="0" smtClean="0">
                <a:cs typeface="Arial" pitchFamily="34" charset="0"/>
              </a:rPr>
              <a:t>этап (2012-2013)</a:t>
            </a:r>
          </a:p>
          <a:p>
            <a:r>
              <a:rPr lang="ru-RU" sz="1800" b="1" dirty="0" smtClean="0">
                <a:cs typeface="Arial" pitchFamily="34" charset="0"/>
              </a:rPr>
              <a:t>Архангельский </a:t>
            </a:r>
            <a:r>
              <a:rPr lang="ru-RU" sz="1800" b="1" dirty="0">
                <a:cs typeface="Arial" pitchFamily="34" charset="0"/>
              </a:rPr>
              <a:t>педагогический колледж</a:t>
            </a:r>
          </a:p>
          <a:p>
            <a:r>
              <a:rPr lang="ru-RU" sz="1800" b="1" dirty="0" smtClean="0">
                <a:cs typeface="Arial" pitchFamily="34" charset="0"/>
              </a:rPr>
              <a:t>формирование медицинского кластера</a:t>
            </a:r>
          </a:p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укрепление филиала в НАО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44017"/>
            <a:ext cx="6552728" cy="908719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Этапы формирования САФУ</a:t>
            </a:r>
            <a:r>
              <a:rPr lang="ru-RU" sz="2000" b="1" dirty="0">
                <a:solidFill>
                  <a:srgbClr val="000099"/>
                </a:solidFill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0099"/>
                </a:solidFill>
                <a:cs typeface="Arial" pitchFamily="34" charset="0"/>
              </a:rPr>
            </a:br>
            <a:endParaRPr lang="ru-RU" sz="1800" b="1" dirty="0"/>
          </a:p>
        </p:txBody>
      </p:sp>
      <p:pic>
        <p:nvPicPr>
          <p:cNvPr id="5" name="Рисунок 4" descr="Главный корпус университета обрел имя">
            <a:hlinkClick r:id="rId3" tooltip="'&lt;a href=&quot;/upload/iblock/35a/IMG_2430.JPG&quot;&gt;Ссылка для скачивания (800x534)&lt;/a&gt;'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9" y="1852019"/>
            <a:ext cx="133164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Поморский государственный университет им. М.В. Ломоносова">
            <a:hlinkClick r:id="rId5" tooltip="&lt;a href=&quot;/upload/iblock/3a2/s58.jpg&quot;&gt;Ссылка для скачивания (600x483)&lt;/a&g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" y="2742083"/>
            <a:ext cx="1339349" cy="1080120"/>
          </a:xfrm>
          <a:prstGeom prst="rect">
            <a:avLst/>
          </a:prstGeom>
          <a:noFill/>
        </p:spPr>
      </p:pic>
      <p:pic>
        <p:nvPicPr>
          <p:cNvPr id="7" name="Picture 4" descr="Архангельский лесотехнический колледж Императора Петра I">
            <a:hlinkClick r:id="rId7" tooltip="&lt;a href=&quot;/upload/iblock/092/alk.jpg&quot;&gt;Ссылка для скачивания (1053x790)&lt;/a&g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3074" y="3822203"/>
            <a:ext cx="1340788" cy="1008112"/>
          </a:xfrm>
          <a:prstGeom prst="rect">
            <a:avLst/>
          </a:prstGeom>
          <a:noFill/>
        </p:spPr>
      </p:pic>
      <p:pic>
        <p:nvPicPr>
          <p:cNvPr id="8" name="Picture 6" descr="Северодвинский технический колледж">
            <a:hlinkClick r:id="rId9" tooltip="&lt;a href=&quot;/upload/iblock/fea/pcdgjebhaxrvfpotstzpifdjonax oxnocqdedkbquqxmcbjppn znzuqnvufnrzlt.jpg&quot;&gt;Ссылка для скачивания (800x587)&lt;/a&gt;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269" y="4830315"/>
            <a:ext cx="1360668" cy="1000492"/>
          </a:xfrm>
          <a:prstGeom prst="rect">
            <a:avLst/>
          </a:prstGeom>
          <a:noFill/>
        </p:spPr>
      </p:pic>
      <p:pic>
        <p:nvPicPr>
          <p:cNvPr id="9" name="Рисунок 8" descr="Севмашвтуз.jpg"/>
          <p:cNvPicPr/>
          <p:nvPr/>
        </p:nvPicPr>
        <p:blipFill>
          <a:blip r:embed="rId11" cstate="print"/>
          <a:srcRect r="2824"/>
          <a:stretch>
            <a:fillRect/>
          </a:stretch>
        </p:blipFill>
        <p:spPr bwMode="auto">
          <a:xfrm>
            <a:off x="-21269" y="5830807"/>
            <a:ext cx="1360668" cy="102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37164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Филиалы САФУ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5" name="Рисунок 4" descr="03komiarhang.jpg (456354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781235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 descr="C:\Users\m.r.kalinina\Documents\logo narfu\kleb.jpg"/>
          <p:cNvPicPr>
            <a:picLocks noChangeAspect="1" noChangeArrowheads="1"/>
          </p:cNvPicPr>
          <p:nvPr/>
        </p:nvPicPr>
        <p:blipFill>
          <a:blip r:embed="rId3" cstate="print"/>
          <a:srcRect l="3972" t="620" r="4660" b="4774"/>
          <a:stretch>
            <a:fillRect/>
          </a:stretch>
        </p:blipFill>
        <p:spPr bwMode="auto">
          <a:xfrm>
            <a:off x="2411760" y="4581128"/>
            <a:ext cx="3365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 descr="C:\Users\m.r.kalinina\Documents\logo narfu\kleb.jpg"/>
          <p:cNvPicPr>
            <a:picLocks noChangeAspect="1" noChangeArrowheads="1"/>
          </p:cNvPicPr>
          <p:nvPr/>
        </p:nvPicPr>
        <p:blipFill>
          <a:blip r:embed="rId3" cstate="print"/>
          <a:srcRect l="3972" t="620" r="4660" b="4774"/>
          <a:stretch>
            <a:fillRect/>
          </a:stretch>
        </p:blipFill>
        <p:spPr bwMode="auto">
          <a:xfrm>
            <a:off x="3995936" y="5589240"/>
            <a:ext cx="3365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C:\Users\m.r.kalinina\Documents\logo narfu\kleb.jpg"/>
          <p:cNvPicPr>
            <a:picLocks noChangeAspect="1" noChangeArrowheads="1"/>
          </p:cNvPicPr>
          <p:nvPr/>
        </p:nvPicPr>
        <p:blipFill>
          <a:blip r:embed="rId3" cstate="print"/>
          <a:srcRect l="3972" t="620" r="4660" b="4774"/>
          <a:stretch>
            <a:fillRect/>
          </a:stretch>
        </p:blipFill>
        <p:spPr bwMode="auto">
          <a:xfrm>
            <a:off x="2627784" y="3879063"/>
            <a:ext cx="576064" cy="64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 descr="C:\Users\m.r.kalinina\Documents\logo narfu\kleb.jpg"/>
          <p:cNvPicPr>
            <a:picLocks noChangeAspect="1" noChangeArrowheads="1"/>
          </p:cNvPicPr>
          <p:nvPr/>
        </p:nvPicPr>
        <p:blipFill>
          <a:blip r:embed="rId3" cstate="print"/>
          <a:srcRect l="3972" t="620" r="4660" b="4774"/>
          <a:stretch>
            <a:fillRect/>
          </a:stretch>
        </p:blipFill>
        <p:spPr bwMode="auto">
          <a:xfrm>
            <a:off x="5796136" y="3068960"/>
            <a:ext cx="3365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" descr="C:\Users\m.r.kalinina\Documents\logo narfu\kleb.jpg"/>
          <p:cNvPicPr>
            <a:picLocks noChangeAspect="1" noChangeArrowheads="1"/>
          </p:cNvPicPr>
          <p:nvPr/>
        </p:nvPicPr>
        <p:blipFill>
          <a:blip r:embed="rId3" cstate="print"/>
          <a:srcRect l="3972" t="620" r="4660" b="4774"/>
          <a:stretch>
            <a:fillRect/>
          </a:stretch>
        </p:blipFill>
        <p:spPr bwMode="auto">
          <a:xfrm>
            <a:off x="4355976" y="5589240"/>
            <a:ext cx="3365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55036" y="548680"/>
            <a:ext cx="7681460" cy="630932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естественных наук и биомедицины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комплексной безопасности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</a:t>
            </a:r>
            <a:r>
              <a:rPr lang="ru-RU" sz="1800" b="1" dirty="0">
                <a:solidFill>
                  <a:srgbClr val="000099"/>
                </a:solidFill>
              </a:rPr>
              <a:t>математики, информационных и космических технологий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нефти и газа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педагогики и психологии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</a:t>
            </a:r>
            <a:r>
              <a:rPr lang="ru-RU" sz="1800" b="1" dirty="0">
                <a:solidFill>
                  <a:srgbClr val="000099"/>
                </a:solidFill>
              </a:rPr>
              <a:t>социально-гуманитарных и политических </a:t>
            </a:r>
            <a:r>
              <a:rPr lang="ru-RU" sz="1800" b="1" dirty="0" smtClean="0">
                <a:solidFill>
                  <a:srgbClr val="000099"/>
                </a:solidFill>
              </a:rPr>
              <a:t>наук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строительства и архитектуры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судостроения и морской арктической техники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теоретической и прикладной химии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экономики и управления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энергетики и транспорта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Институт физической культуры, спорта и здоровья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филологии и межкультурной коммуникации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Институт </a:t>
            </a:r>
            <a:r>
              <a:rPr lang="ru-RU" sz="1800" b="1" dirty="0">
                <a:solidFill>
                  <a:srgbClr val="000099"/>
                </a:solidFill>
              </a:rPr>
              <a:t>повышения квалификации и переподготовки </a:t>
            </a:r>
            <a:r>
              <a:rPr lang="ru-RU" sz="1800" b="1" dirty="0" smtClean="0">
                <a:solidFill>
                  <a:srgbClr val="000099"/>
                </a:solidFill>
              </a:rPr>
              <a:t>кадров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Лесотехнический институт</a:t>
            </a:r>
          </a:p>
          <a:p>
            <a:pPr>
              <a:buFont typeface="+mj-lt"/>
              <a:buAutoNum type="arabicPeriod"/>
            </a:pPr>
            <a:r>
              <a:rPr lang="ru-RU" sz="1800" b="1" dirty="0">
                <a:solidFill>
                  <a:srgbClr val="000099"/>
                </a:solidFill>
              </a:rPr>
              <a:t>Юридический институт</a:t>
            </a:r>
          </a:p>
          <a:p>
            <a:pPr>
              <a:buFont typeface="+mj-lt"/>
              <a:buAutoNum type="arabicPeriod"/>
            </a:pPr>
            <a:r>
              <a:rPr lang="ru-RU" sz="1800" b="1" dirty="0" smtClean="0">
                <a:solidFill>
                  <a:srgbClr val="000099"/>
                </a:solidFill>
              </a:rPr>
              <a:t>Гуманитарный институт филиала в г. Северодвинске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99"/>
                </a:solidFill>
              </a:rPr>
              <a:t>колледжи - Лесотехнический, Технический (в филиале </a:t>
            </a:r>
            <a:r>
              <a:rPr lang="ru-RU" sz="1800" b="1" dirty="0">
                <a:solidFill>
                  <a:srgbClr val="000099"/>
                </a:solidFill>
              </a:rPr>
              <a:t>в </a:t>
            </a:r>
            <a:r>
              <a:rPr lang="ru-RU" sz="1800" b="1" dirty="0" err="1" smtClean="0">
                <a:solidFill>
                  <a:srgbClr val="000099"/>
                </a:solidFill>
              </a:rPr>
              <a:t>г.Северодвинске</a:t>
            </a:r>
            <a:r>
              <a:rPr lang="ru-RU" sz="1800" b="1" dirty="0" smtClean="0">
                <a:solidFill>
                  <a:srgbClr val="000099"/>
                </a:solidFill>
              </a:rPr>
              <a:t>)</a:t>
            </a:r>
            <a:endParaRPr lang="ru-RU" sz="1800" b="1" dirty="0">
              <a:solidFill>
                <a:srgbClr val="000099"/>
              </a:solidFill>
            </a:endParaRPr>
          </a:p>
          <a:p>
            <a:pPr>
              <a:buFont typeface="+mj-lt"/>
              <a:buAutoNum type="arabicPeriod"/>
            </a:pPr>
            <a:endParaRPr lang="ru-RU" sz="1800" b="1" dirty="0" smtClean="0">
              <a:solidFill>
                <a:srgbClr val="00009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D0DA0-8A72-42E1-AD67-73900247990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0"/>
            <a:ext cx="7812362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/>
            </a:r>
            <a:br>
              <a:rPr lang="ru-RU" b="1" dirty="0" smtClean="0">
                <a:solidFill>
                  <a:srgbClr val="000099"/>
                </a:solidFill>
              </a:rPr>
            </a:br>
            <a:r>
              <a:rPr lang="ru-RU" sz="2700" b="1" dirty="0" smtClean="0">
                <a:solidFill>
                  <a:srgbClr val="000099"/>
                </a:solidFill>
              </a:rPr>
              <a:t>Структура: </a:t>
            </a:r>
            <a:r>
              <a:rPr lang="ru-RU" sz="2700" b="1" dirty="0">
                <a:solidFill>
                  <a:srgbClr val="000099"/>
                </a:solidFill>
              </a:rPr>
              <a:t>и</a:t>
            </a:r>
            <a:r>
              <a:rPr lang="ru-RU" sz="2700" b="1" dirty="0" smtClean="0">
                <a:solidFill>
                  <a:srgbClr val="000099"/>
                </a:solidFill>
              </a:rPr>
              <a:t>нституты и колледжи</a:t>
            </a:r>
            <a:br>
              <a:rPr lang="ru-RU" sz="2700" b="1" dirty="0" smtClean="0">
                <a:solidFill>
                  <a:srgbClr val="000099"/>
                </a:solidFill>
              </a:rPr>
            </a:br>
            <a:endParaRPr lang="ru-RU" sz="2700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User\Documents\ПРЕЗЕНТАЦИЯ_12 ДЕКАБРЯ\Наука\DSCF2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9270"/>
            <a:ext cx="1331639" cy="998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ПРЕЗЕНТАЦИЯ_12 ДЕКАБРЯ\80-я параллель\AR80dg-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3" y="4941168"/>
            <a:ext cx="1370267" cy="918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cuments\ПРЕЗЕНТАЦИЯ_12 ДЕКАБРЯ\Международка\IMG_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6683"/>
            <a:ext cx="1355034" cy="904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ocuments\ПРЕЗЕНТАЦИЯ_12 ДЕКАБРЯ\Наука\IMG_16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2" y="3138766"/>
            <a:ext cx="1346872" cy="897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ocuments\ПРЕЗЕНТАЦИЯ_12 ДЕКАБРЯ\Наука\IMG_2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" y="2240056"/>
            <a:ext cx="1331638" cy="887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729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54632" y="1196752"/>
            <a:ext cx="7511212" cy="4104457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- В </a:t>
            </a:r>
            <a:r>
              <a:rPr lang="ru-RU" sz="2000" dirty="0"/>
              <a:t>Программе развития САФУ предусмотрена </a:t>
            </a:r>
            <a:r>
              <a:rPr lang="ru-RU" sz="2000" b="1" dirty="0"/>
              <a:t>поддержка производств предприятий «Северного центра судостроения и судоремонта</a:t>
            </a:r>
            <a:r>
              <a:rPr lang="ru-RU" sz="2000" b="1" dirty="0" smtClean="0"/>
              <a:t>»;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13B91"/>
                </a:solidFill>
              </a:rPr>
              <a:t>- соглашение </a:t>
            </a:r>
            <a:r>
              <a:rPr lang="ru-RU" sz="2000" b="1" dirty="0">
                <a:solidFill>
                  <a:srgbClr val="013B91"/>
                </a:solidFill>
              </a:rPr>
              <a:t>с ОСК </a:t>
            </a:r>
            <a:r>
              <a:rPr lang="ru-RU" sz="2000" b="1">
                <a:solidFill>
                  <a:srgbClr val="013B91"/>
                </a:solidFill>
              </a:rPr>
              <a:t>от </a:t>
            </a:r>
            <a:r>
              <a:rPr lang="ru-RU" sz="2000" b="1" smtClean="0">
                <a:solidFill>
                  <a:srgbClr val="013B91"/>
                </a:solidFill>
              </a:rPr>
              <a:t>09.12.2011. </a:t>
            </a:r>
            <a:endParaRPr lang="ru-RU" sz="2000" b="1" dirty="0" smtClean="0">
              <a:solidFill>
                <a:srgbClr val="013B91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Филиал </a:t>
            </a:r>
            <a:r>
              <a:rPr lang="ru-RU" sz="2000" dirty="0"/>
              <a:t>в г. </a:t>
            </a:r>
            <a:r>
              <a:rPr lang="ru-RU" sz="2000" dirty="0" smtClean="0"/>
              <a:t>Северодвинске основан </a:t>
            </a:r>
            <a:r>
              <a:rPr lang="ru-RU" sz="2000" b="1" dirty="0"/>
              <a:t>на принципе непрерывного профессионального образования</a:t>
            </a:r>
            <a:r>
              <a:rPr lang="ru-RU" sz="2000" dirty="0"/>
              <a:t> (начального, среднего, высшего, послевузовского и дополнительного).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Состав кластера: </a:t>
            </a:r>
            <a:r>
              <a:rPr lang="ru-RU" sz="2000" b="1" dirty="0" smtClean="0"/>
              <a:t>Технический колледж, </a:t>
            </a:r>
            <a:r>
              <a:rPr lang="ru-RU" sz="2000" b="1" dirty="0" err="1" smtClean="0"/>
              <a:t>ИСМАРТ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Севмашвтуз</a:t>
            </a:r>
            <a:r>
              <a:rPr lang="ru-RU" sz="2000" b="1" dirty="0" smtClean="0"/>
              <a:t>», Институт повышения квалификации и переподготовки кадров</a:t>
            </a:r>
            <a:r>
              <a:rPr lang="ru-RU" sz="2000" dirty="0" smtClean="0"/>
              <a:t>, </a:t>
            </a:r>
            <a:r>
              <a:rPr lang="ru-RU" sz="2000" b="1" dirty="0"/>
              <a:t>Гуманитарный </a:t>
            </a:r>
            <a:r>
              <a:rPr lang="ru-RU" sz="2000" b="1" dirty="0" err="1" smtClean="0"/>
              <a:t>институ</a:t>
            </a:r>
            <a:r>
              <a:rPr lang="ru-RU" sz="2000" b="1" dirty="0" smtClean="0"/>
              <a:t> , Центр молодежной науки и творчества</a:t>
            </a:r>
          </a:p>
          <a:p>
            <a:pPr marL="0" indent="0">
              <a:buNone/>
            </a:pPr>
            <a:r>
              <a:rPr lang="ru-RU" sz="2000" b="1" dirty="0" smtClean="0"/>
              <a:t>+ </a:t>
            </a:r>
            <a:r>
              <a:rPr lang="ru-RU" sz="2000" b="1" dirty="0"/>
              <a:t>профессиональные училища № 1, 28, </a:t>
            </a:r>
            <a:r>
              <a:rPr lang="ru-RU" sz="2000" b="1" dirty="0" smtClean="0"/>
              <a:t>38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55E32D5-8534-4C1E-8E7B-70CFDD112167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3542"/>
            <a:ext cx="7956376" cy="111120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Институт судостроения</a:t>
            </a:r>
            <a:br>
              <a:rPr lang="ru-RU" sz="2000" b="1" dirty="0" smtClean="0">
                <a:solidFill>
                  <a:srgbClr val="000099"/>
                </a:solidFill>
              </a:rPr>
            </a:br>
            <a:r>
              <a:rPr lang="ru-RU" sz="2000" b="1" dirty="0" smtClean="0">
                <a:solidFill>
                  <a:srgbClr val="000099"/>
                </a:solidFill>
              </a:rPr>
              <a:t>и морской арктической техники</a:t>
            </a:r>
            <a:br>
              <a:rPr lang="ru-RU" sz="2000" b="1" dirty="0" smtClean="0">
                <a:solidFill>
                  <a:srgbClr val="000099"/>
                </a:solidFill>
              </a:rPr>
            </a:br>
            <a:r>
              <a:rPr lang="ru-RU" sz="1800" b="0" i="1" dirty="0" smtClean="0">
                <a:solidFill>
                  <a:srgbClr val="000099"/>
                </a:solidFill>
              </a:rPr>
              <a:t>директор филиала САФУ в г.Северодвинске - </a:t>
            </a:r>
            <a:r>
              <a:rPr lang="ru-RU" sz="1800" b="0" i="1" dirty="0" err="1" smtClean="0">
                <a:solidFill>
                  <a:srgbClr val="000099"/>
                </a:solidFill>
              </a:rPr>
              <a:t>Н.Я.Калистратов</a:t>
            </a:r>
            <a:r>
              <a:rPr lang="ru-RU" sz="1800" b="0" i="1" dirty="0" smtClean="0">
                <a:solidFill>
                  <a:srgbClr val="000099"/>
                </a:solidFill>
              </a:rPr>
              <a:t>,</a:t>
            </a:r>
            <a:r>
              <a:rPr lang="en-US" sz="1800" b="0" i="1" dirty="0" smtClean="0">
                <a:solidFill>
                  <a:srgbClr val="000099"/>
                </a:solidFill>
              </a:rPr>
              <a:t> </a:t>
            </a:r>
            <a:r>
              <a:rPr lang="ru-RU" sz="1800" b="0" i="1" dirty="0" smtClean="0">
                <a:solidFill>
                  <a:srgbClr val="000099"/>
                </a:solidFill>
              </a:rPr>
              <a:t>к.т.н.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12" name="Рисунок 9" descr="Северный морской пу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301208"/>
            <a:ext cx="2443353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12190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1208"/>
            <a:ext cx="2076432" cy="1556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8" descr="http://t2.gstatic.com/images?q=tbn:ANd9GcSfyknvD8FXpUT9s-VfQepSz_EbTteNjG7Bag6jiIXS-uNIuA3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132856"/>
            <a:ext cx="556314" cy="69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historius.narod.ru/spravka/podplav/pl-62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01208"/>
            <a:ext cx="1571749" cy="155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p\Desktop\для НЯ\1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87836"/>
            <a:ext cx="2267744" cy="1570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\Desktop\для НЯ\100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03" y="5301209"/>
            <a:ext cx="2233749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223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23A1F0D-FF08-43BA-842B-1DE0B949B10F}" type="slidenum">
              <a:rPr lang="ru-RU">
                <a:cs typeface="Arial" pitchFamily="34" charset="0"/>
              </a:rPr>
              <a:pPr/>
              <a:t>8</a:t>
            </a:fld>
            <a:endParaRPr lang="ru-RU">
              <a:cs typeface="Arial" pitchFamily="34" charset="0"/>
            </a:endParaRPr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>
          <a:xfrm>
            <a:off x="1331910" y="404664"/>
            <a:ext cx="7667625" cy="8640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cs typeface="Times New Roman" pitchFamily="18" charset="0"/>
              </a:rPr>
              <a:t>Институт комплексной безопасности</a:t>
            </a:r>
            <a:br>
              <a:rPr lang="ru-RU" sz="2400" b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000099"/>
                </a:solidFill>
                <a:cs typeface="Times New Roman" pitchFamily="18" charset="0"/>
              </a:rPr>
              <a:t>директор – </a:t>
            </a:r>
            <a:r>
              <a:rPr lang="ru-RU" sz="2400" b="0" dirty="0" err="1" smtClean="0">
                <a:solidFill>
                  <a:srgbClr val="000099"/>
                </a:solidFill>
                <a:cs typeface="Times New Roman" pitchFamily="18" charset="0"/>
              </a:rPr>
              <a:t>М.В.Бусин</a:t>
            </a:r>
            <a:r>
              <a:rPr lang="ru-RU" sz="2400" b="0" dirty="0" smtClean="0">
                <a:solidFill>
                  <a:srgbClr val="000099"/>
                </a:solidFill>
                <a:cs typeface="Times New Roman" pitchFamily="18" charset="0"/>
              </a:rPr>
              <a:t> (</a:t>
            </a:r>
            <a:r>
              <a:rPr lang="ru-RU" sz="2400" b="0" dirty="0" err="1" smtClean="0">
                <a:solidFill>
                  <a:srgbClr val="000099"/>
                </a:solidFill>
                <a:cs typeface="Times New Roman" pitchFamily="18" charset="0"/>
              </a:rPr>
              <a:t>к.пед.н</a:t>
            </a:r>
            <a:r>
              <a:rPr lang="ru-RU" sz="2400" b="0" dirty="0" smtClean="0">
                <a:solidFill>
                  <a:srgbClr val="000099"/>
                </a:solidFill>
                <a:cs typeface="Times New Roman" pitchFamily="18" charset="0"/>
              </a:rPr>
              <a:t>., генерал МЧС)</a:t>
            </a:r>
            <a:br>
              <a:rPr lang="ru-RU" sz="2400" b="0" dirty="0" smtClean="0">
                <a:solidFill>
                  <a:srgbClr val="000099"/>
                </a:solidFill>
                <a:cs typeface="Times New Roman" pitchFamily="18" charset="0"/>
              </a:rPr>
            </a:br>
            <a:endParaRPr lang="ru-RU" sz="2400" b="0" dirty="0" smtClean="0">
              <a:solidFill>
                <a:srgbClr val="000099"/>
              </a:solidFill>
            </a:endParaRPr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1331911" y="1628800"/>
            <a:ext cx="7667625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47675" indent="-447675" eaLnBrk="0" hangingPunct="0">
              <a:tabLst>
                <a:tab pos="539750" algn="l"/>
                <a:tab pos="630238" algn="l"/>
              </a:tabLst>
            </a:pPr>
            <a:r>
              <a:rPr lang="ru-RU" b="1" dirty="0">
                <a:solidFill>
                  <a:srgbClr val="003399"/>
                </a:solidFill>
              </a:rPr>
              <a:t>Задача - </a:t>
            </a:r>
            <a:r>
              <a:rPr lang="ru-RU" dirty="0">
                <a:solidFill>
                  <a:srgbClr val="003399"/>
                </a:solidFill>
              </a:rPr>
              <a:t>стать </a:t>
            </a:r>
            <a:r>
              <a:rPr lang="ru-RU" dirty="0" smtClean="0">
                <a:solidFill>
                  <a:srgbClr val="003399"/>
                </a:solidFill>
              </a:rPr>
              <a:t>центром создаваемой </a:t>
            </a:r>
            <a:r>
              <a:rPr lang="ru-RU" dirty="0">
                <a:solidFill>
                  <a:srgbClr val="003399"/>
                </a:solidFill>
              </a:rPr>
              <a:t>МЧС </a:t>
            </a:r>
            <a:r>
              <a:rPr lang="ru-RU" dirty="0" smtClean="0">
                <a:solidFill>
                  <a:srgbClr val="003399"/>
                </a:solidFill>
              </a:rPr>
              <a:t>России </a:t>
            </a:r>
            <a:r>
              <a:rPr lang="ru-RU" dirty="0">
                <a:solidFill>
                  <a:srgbClr val="003399"/>
                </a:solidFill>
              </a:rPr>
              <a:t>системы комплексной безопасности Арктики</a:t>
            </a:r>
          </a:p>
          <a:p>
            <a:pPr marL="447675" indent="-447675" eaLnBrk="0" hangingPunct="0">
              <a:spcBef>
                <a:spcPts val="600"/>
              </a:spcBef>
              <a:tabLst>
                <a:tab pos="539750" algn="l"/>
                <a:tab pos="630238" algn="l"/>
              </a:tabLst>
            </a:pPr>
            <a:r>
              <a:rPr lang="ru-RU" b="1" dirty="0" smtClean="0">
                <a:solidFill>
                  <a:srgbClr val="003399"/>
                </a:solidFill>
              </a:rPr>
              <a:t>Направление подготовки - «</a:t>
            </a:r>
            <a:r>
              <a:rPr lang="ru-RU" b="1" dirty="0" err="1" smtClean="0">
                <a:solidFill>
                  <a:srgbClr val="003399"/>
                </a:solidFill>
              </a:rPr>
              <a:t>Техносферная</a:t>
            </a:r>
            <a:r>
              <a:rPr lang="ru-RU" b="1" dirty="0" smtClean="0">
                <a:solidFill>
                  <a:srgbClr val="003399"/>
                </a:solidFill>
              </a:rPr>
              <a:t> безопасность» (профили: </a:t>
            </a:r>
            <a:r>
              <a:rPr lang="ru-RU" dirty="0" smtClean="0">
                <a:solidFill>
                  <a:srgbClr val="003399"/>
                </a:solidFill>
              </a:rPr>
              <a:t>«Промышленная безопасность», </a:t>
            </a:r>
            <a:r>
              <a:rPr lang="ru-RU" dirty="0">
                <a:solidFill>
                  <a:srgbClr val="003399"/>
                </a:solidFill>
              </a:rPr>
              <a:t>«Пожарная безопасность», </a:t>
            </a:r>
            <a:r>
              <a:rPr lang="ru-RU" dirty="0" smtClean="0">
                <a:solidFill>
                  <a:srgbClr val="003399"/>
                </a:solidFill>
              </a:rPr>
              <a:t>«</a:t>
            </a:r>
            <a:r>
              <a:rPr lang="ru-RU" dirty="0">
                <a:solidFill>
                  <a:srgbClr val="003399"/>
                </a:solidFill>
              </a:rPr>
              <a:t>Защита в чрезвычайных ситуациях</a:t>
            </a:r>
            <a:r>
              <a:rPr lang="ru-RU" dirty="0" smtClean="0">
                <a:solidFill>
                  <a:srgbClr val="003399"/>
                </a:solidFill>
              </a:rPr>
              <a:t>»)</a:t>
            </a:r>
            <a:br>
              <a:rPr lang="ru-RU" dirty="0" smtClean="0">
                <a:solidFill>
                  <a:srgbClr val="003399"/>
                </a:solidFill>
              </a:rPr>
            </a:br>
            <a:r>
              <a:rPr lang="ru-RU" dirty="0" smtClean="0">
                <a:solidFill>
                  <a:srgbClr val="003399"/>
                </a:solidFill>
              </a:rPr>
              <a:t>+ «Радиационная безопасность человека и окружающей среды» </a:t>
            </a:r>
          </a:p>
          <a:p>
            <a:pPr marL="447675" indent="-447675" eaLnBrk="0" hangingPunct="0">
              <a:spcBef>
                <a:spcPts val="600"/>
              </a:spcBef>
              <a:tabLst>
                <a:tab pos="539750" algn="l"/>
                <a:tab pos="630238" algn="l"/>
              </a:tabLst>
            </a:pPr>
            <a:r>
              <a:rPr lang="ru-RU" b="1" dirty="0" smtClean="0">
                <a:solidFill>
                  <a:srgbClr val="003399"/>
                </a:solidFill>
              </a:rPr>
              <a:t>Программы: </a:t>
            </a:r>
            <a:r>
              <a:rPr lang="ru-RU" dirty="0" smtClean="0">
                <a:solidFill>
                  <a:srgbClr val="003399"/>
                </a:solidFill>
              </a:rPr>
              <a:t>обеспечение безопасности жизнедеятельности, безопасность жизнедеятельности в условиях Арктики</a:t>
            </a:r>
            <a:endParaRPr lang="ru-RU" dirty="0">
              <a:solidFill>
                <a:srgbClr val="003399"/>
              </a:solidFill>
            </a:endParaRPr>
          </a:p>
          <a:p>
            <a:pPr marL="447675" indent="-447675" eaLnBrk="0" hangingPunct="0">
              <a:spcBef>
                <a:spcPts val="600"/>
              </a:spcBef>
              <a:tabLst>
                <a:tab pos="539750" algn="l"/>
                <a:tab pos="630238" algn="l"/>
              </a:tabLst>
            </a:pPr>
            <a:r>
              <a:rPr lang="ru-RU" b="1" dirty="0">
                <a:solidFill>
                  <a:srgbClr val="003399"/>
                </a:solidFill>
              </a:rPr>
              <a:t>Студенческий спасательный отряд «</a:t>
            </a:r>
            <a:r>
              <a:rPr lang="ru-RU" b="1" dirty="0" err="1">
                <a:solidFill>
                  <a:srgbClr val="003399"/>
                </a:solidFill>
              </a:rPr>
              <a:t>Поморспас</a:t>
            </a:r>
            <a:r>
              <a:rPr lang="ru-RU" b="1" dirty="0">
                <a:solidFill>
                  <a:srgbClr val="003399"/>
                </a:solidFill>
              </a:rPr>
              <a:t>», </a:t>
            </a:r>
            <a:r>
              <a:rPr lang="ru-RU" dirty="0">
                <a:solidFill>
                  <a:srgbClr val="003399"/>
                </a:solidFill>
              </a:rPr>
              <a:t>аттестованный на право проведения аварийно-спасательных </a:t>
            </a:r>
            <a:r>
              <a:rPr lang="ru-RU" dirty="0" smtClean="0">
                <a:solidFill>
                  <a:srgbClr val="003399"/>
                </a:solidFill>
              </a:rPr>
              <a:t>работ</a:t>
            </a:r>
            <a:endParaRPr lang="ru-RU" b="1" dirty="0">
              <a:solidFill>
                <a:srgbClr val="003399"/>
              </a:solidFill>
            </a:endParaRPr>
          </a:p>
          <a:p>
            <a:pPr marL="447675" indent="-447675" eaLnBrk="0" hangingPunct="0">
              <a:spcBef>
                <a:spcPts val="600"/>
              </a:spcBef>
              <a:tabLst>
                <a:tab pos="539750" algn="l"/>
                <a:tab pos="630238" algn="l"/>
              </a:tabLst>
            </a:pPr>
            <a:r>
              <a:rPr lang="ru-RU" b="1" dirty="0">
                <a:solidFill>
                  <a:srgbClr val="003399"/>
                </a:solidFill>
              </a:rPr>
              <a:t>Добровольный студенческий пожарно-спасательный отряд</a:t>
            </a:r>
          </a:p>
        </p:txBody>
      </p:sp>
      <p:pic>
        <p:nvPicPr>
          <p:cNvPr id="21509" name="Picture 2" descr="emer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9715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DSC058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5538788"/>
            <a:ext cx="169227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DSC060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5549900"/>
            <a:ext cx="18002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 descr="IMG_43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8088" y="5538788"/>
            <a:ext cx="1979644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6" descr="x_8250738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5556250"/>
            <a:ext cx="17684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6" descr="IMG_96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562600"/>
            <a:ext cx="18351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6" descr="DSC058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713" y="5589588"/>
            <a:ext cx="89376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5131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016795"/>
            <a:ext cx="7812360" cy="5652294"/>
          </a:xfrm>
        </p:spPr>
        <p:txBody>
          <a:bodyPr/>
          <a:lstStyle/>
          <a:p>
            <a:pPr marL="274638" indent="-274638" eaLnBrk="1" hangingPunct="1">
              <a:defRPr/>
            </a:pPr>
            <a:endParaRPr lang="ru-RU" sz="2000" b="1" dirty="0" smtClean="0"/>
          </a:p>
          <a:p>
            <a:pPr marL="274638" indent="-274638" eaLnBrk="1" hangingPunct="1">
              <a:defRPr/>
            </a:pPr>
            <a:endParaRPr lang="ru-RU" sz="1800" b="1" dirty="0" smtClean="0"/>
          </a:p>
          <a:p>
            <a:pPr>
              <a:buFont typeface="Arial" charset="0"/>
              <a:buNone/>
              <a:defRPr/>
            </a:pPr>
            <a:endParaRPr lang="ru-RU" sz="1800" dirty="0" smtClean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55E32D5-8534-4C1E-8E7B-70CFDD112167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"/>
            <a:ext cx="7560840" cy="62068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/>
            </a:r>
            <a:br>
              <a:rPr lang="ru-RU" sz="2000" b="1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/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700" b="1" dirty="0" smtClean="0">
                <a:solidFill>
                  <a:srgbClr val="000099"/>
                </a:solidFill>
              </a:rPr>
              <a:t>Основные показатели:</a:t>
            </a:r>
            <a:br>
              <a:rPr lang="ru-RU" sz="2700" b="1" dirty="0" smtClean="0">
                <a:solidFill>
                  <a:srgbClr val="000099"/>
                </a:solidFill>
              </a:rPr>
            </a:br>
            <a:r>
              <a:rPr lang="ru-RU" sz="1300" b="1" dirty="0" smtClean="0">
                <a:solidFill>
                  <a:srgbClr val="000099"/>
                </a:solidFill>
              </a:rPr>
              <a:t>-</a:t>
            </a:r>
            <a:endParaRPr lang="ru-RU" sz="20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281777"/>
              </p:ext>
            </p:extLst>
          </p:nvPr>
        </p:nvGraphicFramePr>
        <p:xfrm>
          <a:off x="1403648" y="764703"/>
          <a:ext cx="7632848" cy="615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2592288"/>
              </a:tblGrid>
              <a:tr h="71571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Общая численность обучающихся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более 20 тыс. чел.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  <a:tr h="121992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Профессорско-преподавательский</a:t>
                      </a:r>
                      <a:r>
                        <a:rPr lang="ru-RU" sz="2000" b="1" baseline="0" dirty="0" smtClean="0">
                          <a:solidFill>
                            <a:srgbClr val="0150A7"/>
                          </a:solidFill>
                        </a:rPr>
                        <a:t> состав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более 1200</a:t>
                      </a:r>
                      <a:r>
                        <a:rPr lang="ru-RU" sz="2000" b="1" baseline="0" dirty="0" smtClean="0">
                          <a:solidFill>
                            <a:srgbClr val="0150A7"/>
                          </a:solidFill>
                        </a:rPr>
                        <a:t> чел. (119 докторов, 693 кандидата наук)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  <a:tr h="8284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Программы ВПО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230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  <a:tr h="71571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Программы СПО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17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  <a:tr h="71571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Рабочие профессии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54</a:t>
                      </a:r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  <a:tr h="1959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Послевузовское</a:t>
                      </a:r>
                      <a:r>
                        <a:rPr lang="ru-RU" sz="2000" b="1" baseline="0" dirty="0" smtClean="0">
                          <a:solidFill>
                            <a:srgbClr val="0150A7"/>
                          </a:solidFill>
                        </a:rPr>
                        <a:t> образование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 smtClean="0">
                          <a:solidFill>
                            <a:srgbClr val="0150A7"/>
                          </a:solidFill>
                        </a:rPr>
                        <a:t>(9 диссертационных советов</a:t>
                      </a:r>
                      <a:br>
                        <a:rPr lang="ru-RU" sz="2000" b="0" baseline="0" dirty="0" smtClean="0">
                          <a:solidFill>
                            <a:srgbClr val="0150A7"/>
                          </a:solidFill>
                        </a:rPr>
                      </a:br>
                      <a:r>
                        <a:rPr lang="ru-RU" sz="2000" b="0" baseline="0" dirty="0" smtClean="0">
                          <a:solidFill>
                            <a:srgbClr val="0150A7"/>
                          </a:solidFill>
                        </a:rPr>
                        <a:t>по 15 специальностям)</a:t>
                      </a:r>
                      <a:endParaRPr lang="ru-RU" sz="2000" b="1" dirty="0" smtClean="0">
                        <a:solidFill>
                          <a:srgbClr val="0150A7"/>
                        </a:solidFill>
                      </a:endParaRPr>
                    </a:p>
                    <a:p>
                      <a:endParaRPr lang="ru-RU" sz="2000" b="1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150A7"/>
                          </a:solidFill>
                        </a:rPr>
                        <a:t>23</a:t>
                      </a:r>
                      <a:r>
                        <a:rPr lang="ru-RU" sz="2000" b="1" baseline="0" dirty="0" smtClean="0">
                          <a:solidFill>
                            <a:srgbClr val="0150A7"/>
                          </a:solidFill>
                        </a:rPr>
                        <a:t> отрасли научных специальностей</a:t>
                      </a:r>
                    </a:p>
                    <a:p>
                      <a:r>
                        <a:rPr lang="ru-RU" sz="2000" b="0" baseline="0" dirty="0" smtClean="0">
                          <a:solidFill>
                            <a:srgbClr val="0150A7"/>
                          </a:solidFill>
                        </a:rPr>
                        <a:t>(380 аспирантов и докторантов)</a:t>
                      </a:r>
                      <a:endParaRPr lang="ru-RU" sz="2000" b="0" dirty="0">
                        <a:solidFill>
                          <a:srgbClr val="0150A7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66053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1579</Words>
  <Application>Microsoft Office PowerPoint</Application>
  <PresentationFormat>Экран (4:3)</PresentationFormat>
  <Paragraphs>263</Paragraphs>
  <Slides>30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Северный (Арктический) федеральный университет имени М.В.Ломоносова</vt:lpstr>
      <vt:lpstr>Выбор приоритетных направлений развития САФУ</vt:lpstr>
      <vt:lpstr>Стратегическая цель и задачи - Основы государственной политики РФ в Арктике на период до 2020 года и дальнейшую перспективу  (утв. Президентом РФ 28.09.2008) - Распоряжение Правительства РФ №1695-р от 07.10.2010 о программе развития САФУ - Распоряжение Правительства РФ от 18.11.2011 № 2074-р «Об основных направлениях социально-экономического развития СЗФО» </vt:lpstr>
      <vt:lpstr>Этапы формирования САФУ </vt:lpstr>
      <vt:lpstr>Филиалы САФУ </vt:lpstr>
      <vt:lpstr> Структура: институты и колледжи </vt:lpstr>
      <vt:lpstr>Институт судостроения и морской арктической техники директор филиала САФУ в г.Северодвинске - Н.Я.Калистратов, к.т.н.</vt:lpstr>
      <vt:lpstr> Институт комплексной безопасности директор – М.В.Бусин (к.пед.н., генерал МЧС) </vt:lpstr>
      <vt:lpstr>  Основные показатели: -</vt:lpstr>
      <vt:lpstr>Возможности для САФУ</vt:lpstr>
      <vt:lpstr>Мега-проекты развития Арктики (создание системы комплексной безопасности – исполнители: МЧС, Минобороны, Минприроды России)</vt:lpstr>
      <vt:lpstr> Проекты развития региона:  кроме ЛПК, ВПК,АПК  </vt:lpstr>
      <vt:lpstr>Стратегические цели САФУ-2020</vt:lpstr>
      <vt:lpstr>Наши приоритеты на каждом этапе наряду с модернизацией и актуализацией системы и материальной базы образования и НИР; создания комфортных условий для работы и исследований</vt:lpstr>
      <vt:lpstr>Слайд 15</vt:lpstr>
      <vt:lpstr>Слайд 16</vt:lpstr>
      <vt:lpstr>Электронный читальный зал с доступом к Президентской библиотеке им. Б.Н.Ельцина</vt:lpstr>
      <vt:lpstr>Новый издательско-полиграфический центр имени В.Н.Булатова (открыт 07.12.2011) </vt:lpstr>
      <vt:lpstr>Слайд 19</vt:lpstr>
      <vt:lpstr>Научно-инновационная система включает в себя ряд центров и лабораторий:</vt:lpstr>
      <vt:lpstr>Полярная комплексная экспедиция (САФУ + ИЭПС УрО РАН + Севгидромет)</vt:lpstr>
      <vt:lpstr>2012 год - «Арктический плавучий университет» на судне «Профессор Молчанов» (совместный проект с Северным УГМС Росгидромета и РГО)</vt:lpstr>
      <vt:lpstr>Слайд 23</vt:lpstr>
      <vt:lpstr>Слайд 24</vt:lpstr>
      <vt:lpstr>Работа с персоналом (подготовка проектных менеджеров)</vt:lpstr>
      <vt:lpstr>Модель сотрудничества с органами власти субъекта федерации</vt:lpstr>
      <vt:lpstr>САФУ: модели международного сотрудничества (Премия Правительства РФ в области образования 2011 года)</vt:lpstr>
      <vt:lpstr>II международный Арктический форум «Арктика – территория диалога» (Архангельск, 22-23.09.2011) История изучения и освоения Арктики: от прошлого к будущему» (Архангельск, 12-13.09.2012)</vt:lpstr>
      <vt:lpstr>Основные задачи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титульного слайда</dc:title>
  <dc:creator>1</dc:creator>
  <cp:lastModifiedBy>usr-nbk00010</cp:lastModifiedBy>
  <cp:revision>213</cp:revision>
  <cp:lastPrinted>2012-06-15T09:30:51Z</cp:lastPrinted>
  <dcterms:created xsi:type="dcterms:W3CDTF">2011-01-22T14:42:43Z</dcterms:created>
  <dcterms:modified xsi:type="dcterms:W3CDTF">2012-09-27T08:53:53Z</dcterms:modified>
</cp:coreProperties>
</file>